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handoutMasterIdLst>
    <p:handoutMasterId r:id="rId25"/>
  </p:handoutMasterIdLst>
  <p:sldIdLst>
    <p:sldId id="9053" r:id="rId3"/>
    <p:sldId id="9055" r:id="rId4"/>
    <p:sldId id="9079" r:id="rId6"/>
    <p:sldId id="9080" r:id="rId7"/>
    <p:sldId id="9081" r:id="rId8"/>
    <p:sldId id="9082" r:id="rId9"/>
    <p:sldId id="9094" r:id="rId10"/>
    <p:sldId id="9095" r:id="rId11"/>
    <p:sldId id="9062" r:id="rId12"/>
    <p:sldId id="9096" r:id="rId13"/>
    <p:sldId id="9097" r:id="rId14"/>
    <p:sldId id="9064" r:id="rId15"/>
    <p:sldId id="9100" r:id="rId16"/>
    <p:sldId id="9101" r:id="rId17"/>
    <p:sldId id="9114" r:id="rId18"/>
    <p:sldId id="9099" r:id="rId19"/>
    <p:sldId id="9104" r:id="rId20"/>
    <p:sldId id="9109" r:id="rId21"/>
    <p:sldId id="9106" r:id="rId22"/>
    <p:sldId id="9107" r:id="rId23"/>
    <p:sldId id="9067" r:id="rId24"/>
  </p:sldIdLst>
  <p:sldSz cx="12192000" cy="6858000"/>
  <p:notesSz cx="6858000" cy="9144000"/>
  <p:custDataLst>
    <p:tags r:id="rId30"/>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56" userDrawn="1">
          <p15:clr>
            <a:srgbClr val="A4A3A4"/>
          </p15:clr>
        </p15:guide>
        <p15:guide id="2" pos="372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991" autoAdjust="0"/>
  </p:normalViewPr>
  <p:slideViewPr>
    <p:cSldViewPr showGuides="1">
      <p:cViewPr varScale="1">
        <p:scale>
          <a:sx n="80" d="100"/>
          <a:sy n="80" d="100"/>
        </p:scale>
        <p:origin x="-654" y="-96"/>
      </p:cViewPr>
      <p:guideLst>
        <p:guide orient="horz" pos="2256"/>
        <p:guide pos="3728"/>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0" Type="http://schemas.openxmlformats.org/officeDocument/2006/relationships/tags" Target="tags/tag102.xml"/><Relationship Id="rId3" Type="http://schemas.openxmlformats.org/officeDocument/2006/relationships/slide" Target="slides/slide1.xml"/><Relationship Id="rId29" Type="http://schemas.openxmlformats.org/officeDocument/2006/relationships/commentAuthors" Target="commentAuthors.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1. 用新配制的 5% 漂白剂浸泡 10 分钟。</a:t>
            </a:r>
            <a:endParaRPr lang="zh-CN" altLang="en-US"/>
          </a:p>
          <a:p>
            <a:r>
              <a:rPr lang="zh-CN" altLang="en-US"/>
              <a:t>2. 用流水浸洗 10 分钟。</a:t>
            </a:r>
            <a:endParaRPr lang="zh-CN" altLang="en-US"/>
          </a:p>
          <a:p>
            <a:r>
              <a:rPr lang="zh-CN" altLang="en-US"/>
              <a:t>3. 将 Covertile 浸入 </a:t>
            </a:r>
            <a:r>
              <a:rPr lang="en-US" altLang="zh-CN"/>
              <a:t>100</a:t>
            </a:r>
            <a:r>
              <a:rPr lang="zh-CN" altLang="en-US"/>
              <a:t>% 乙醇中，共浸洗 10 min。</a:t>
            </a:r>
            <a:endParaRPr lang="zh-CN" altLang="en-US"/>
          </a:p>
          <a:p>
            <a:r>
              <a:rPr lang="zh-CN" altLang="en-US"/>
              <a:t>4. 干燥：</a:t>
            </a:r>
            <a:endParaRPr lang="zh-CN" altLang="en-US"/>
          </a:p>
          <a:p>
            <a:r>
              <a:rPr lang="zh-CN" altLang="en-US"/>
              <a:t>用无绒布擦干，或者</a:t>
            </a:r>
            <a:endParaRPr lang="zh-CN" altLang="en-US"/>
          </a:p>
          <a:p>
            <a:r>
              <a:rPr lang="zh-CN" altLang="en-US"/>
              <a:t>风干，或者</a:t>
            </a:r>
            <a:endParaRPr lang="zh-CN" altLang="en-US"/>
          </a:p>
          <a:p>
            <a:r>
              <a:rPr lang="zh-CN" altLang="en-US"/>
              <a:t>在 60°C 烘箱中干燥 10 分钟</a:t>
            </a:r>
            <a:endParaRPr lang="zh-CN" altLang="en-US"/>
          </a:p>
          <a:p>
            <a:r>
              <a:rPr lang="zh-CN" altLang="en-US"/>
              <a:t>5.仔细检查 Covertile 上是否有碎屑、裂纹或变形。若有任</a:t>
            </a:r>
            <a:endParaRPr lang="zh-CN" altLang="en-US"/>
          </a:p>
          <a:p>
            <a:r>
              <a:rPr lang="zh-CN" altLang="en-US"/>
              <a:t>何受损则将其丢弃。</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5.png"/><Relationship Id="rId6" Type="http://schemas.openxmlformats.org/officeDocument/2006/relationships/image" Target="../media/image2.jpeg"/><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6.png"/><Relationship Id="rId6" Type="http://schemas.openxmlformats.org/officeDocument/2006/relationships/image" Target="../media/image2.jpe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12.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image" Target="../media/image17.png"/><Relationship Id="rId7" Type="http://schemas.openxmlformats.org/officeDocument/2006/relationships/tags" Target="../tags/tag52.xml"/><Relationship Id="rId6" Type="http://schemas.openxmlformats.org/officeDocument/2006/relationships/image" Target="../media/image2.jpeg"/><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0" Type="http://schemas.openxmlformats.org/officeDocument/2006/relationships/slideLayout" Target="../slideLayouts/slideLayout2.xml"/><Relationship Id="rId1" Type="http://schemas.openxmlformats.org/officeDocument/2006/relationships/tags" Target="../tags/tag47.xml"/></Relationships>
</file>

<file path=ppt/slides/_rels/slide13.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png"/><Relationship Id="rId7" Type="http://schemas.openxmlformats.org/officeDocument/2006/relationships/image" Target="../media/image19.png"/><Relationship Id="rId6" Type="http://schemas.openxmlformats.org/officeDocument/2006/relationships/image" Target="../media/image2.jpeg"/><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0" Type="http://schemas.openxmlformats.org/officeDocument/2006/relationships/slideLayout" Target="../slideLayouts/slideLayout2.xml"/><Relationship Id="rId1" Type="http://schemas.openxmlformats.org/officeDocument/2006/relationships/tags" Target="../tags/tag53.xml"/></Relationships>
</file>

<file path=ppt/slides/_rels/slide14.xml.rels><?xml version="1.0" encoding="UTF-8" standalone="yes"?>
<Relationships xmlns="http://schemas.openxmlformats.org/package/2006/relationships"><Relationship Id="rId9" Type="http://schemas.openxmlformats.org/officeDocument/2006/relationships/tags" Target="../tags/tag64.xml"/><Relationship Id="rId8" Type="http://schemas.openxmlformats.org/officeDocument/2006/relationships/image" Target="../media/image22.png"/><Relationship Id="rId7" Type="http://schemas.openxmlformats.org/officeDocument/2006/relationships/tags" Target="../tags/tag63.xml"/><Relationship Id="rId6" Type="http://schemas.openxmlformats.org/officeDocument/2006/relationships/image" Target="../media/image2.jpeg"/><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3" Type="http://schemas.openxmlformats.org/officeDocument/2006/relationships/slideLayout" Target="../slideLayouts/slideLayout2.xml"/><Relationship Id="rId12" Type="http://schemas.openxmlformats.org/officeDocument/2006/relationships/image" Target="../media/image24.png"/><Relationship Id="rId11" Type="http://schemas.openxmlformats.org/officeDocument/2006/relationships/tags" Target="../tags/tag65.xml"/><Relationship Id="rId10" Type="http://schemas.openxmlformats.org/officeDocument/2006/relationships/image" Target="../media/image23.png"/><Relationship Id="rId1" Type="http://schemas.openxmlformats.org/officeDocument/2006/relationships/tags" Target="../tags/tag58.xml"/></Relationships>
</file>

<file path=ppt/slides/_rels/slide15.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tags" Target="../tags/tag71.xml"/><Relationship Id="rId7" Type="http://schemas.openxmlformats.org/officeDocument/2006/relationships/image" Target="../media/image25.png"/><Relationship Id="rId6" Type="http://schemas.openxmlformats.org/officeDocument/2006/relationships/image" Target="../media/image2.jpeg"/><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7" Type="http://schemas.openxmlformats.org/officeDocument/2006/relationships/slideLayout" Target="../slideLayouts/slideLayout2.xml"/><Relationship Id="rId16" Type="http://schemas.openxmlformats.org/officeDocument/2006/relationships/tags" Target="../tags/tag75.xml"/><Relationship Id="rId15" Type="http://schemas.openxmlformats.org/officeDocument/2006/relationships/image" Target="../media/image28.png"/><Relationship Id="rId14" Type="http://schemas.openxmlformats.org/officeDocument/2006/relationships/tags" Target="../tags/tag74.xml"/><Relationship Id="rId13" Type="http://schemas.openxmlformats.org/officeDocument/2006/relationships/image" Target="../media/image24.png"/><Relationship Id="rId12" Type="http://schemas.openxmlformats.org/officeDocument/2006/relationships/tags" Target="../tags/tag73.xml"/><Relationship Id="rId11" Type="http://schemas.openxmlformats.org/officeDocument/2006/relationships/image" Target="../media/image27.png"/><Relationship Id="rId10" Type="http://schemas.openxmlformats.org/officeDocument/2006/relationships/tags" Target="../tags/tag72.xml"/><Relationship Id="rId1" Type="http://schemas.openxmlformats.org/officeDocument/2006/relationships/tags" Target="../tags/tag66.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0.png"/><Relationship Id="rId7" Type="http://schemas.openxmlformats.org/officeDocument/2006/relationships/image" Target="../media/image29.png"/><Relationship Id="rId6" Type="http://schemas.openxmlformats.org/officeDocument/2006/relationships/image" Target="../media/image2.jpeg"/><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s>
</file>

<file path=ppt/slides/_rels/slide1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31.png"/><Relationship Id="rId6" Type="http://schemas.openxmlformats.org/officeDocument/2006/relationships/image" Target="../media/image2.jpeg"/><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s>
</file>

<file path=ppt/slides/_rels/slide1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2.png"/><Relationship Id="rId7" Type="http://schemas.openxmlformats.org/officeDocument/2006/relationships/tags" Target="../tags/tag91.xml"/><Relationship Id="rId6" Type="http://schemas.openxmlformats.org/officeDocument/2006/relationships/image" Target="../media/image2.jpeg"/><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0" Type="http://schemas.openxmlformats.org/officeDocument/2006/relationships/notesSlide" Target="../notesSlides/notesSlide2.xml"/><Relationship Id="rId1"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image" Target="../media/image33.png"/><Relationship Id="rId6" Type="http://schemas.openxmlformats.org/officeDocument/2006/relationships/image" Target="../media/image2.jpeg"/><Relationship Id="rId5" Type="http://schemas.openxmlformats.org/officeDocument/2006/relationships/tags" Target="../tags/tag101.xml"/><Relationship Id="rId4" Type="http://schemas.openxmlformats.org/officeDocument/2006/relationships/tags" Target="../tags/tag100.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3.png"/><Relationship Id="rId6" Type="http://schemas.openxmlformats.org/officeDocument/2006/relationships/image" Target="../media/image2.jpe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image" Target="../media/image5.png"/><Relationship Id="rId7" Type="http://schemas.openxmlformats.org/officeDocument/2006/relationships/image" Target="../media/image4.png"/><Relationship Id="rId6" Type="http://schemas.openxmlformats.org/officeDocument/2006/relationships/image" Target="../media/image2.jpeg"/><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0"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6.png"/><Relationship Id="rId6" Type="http://schemas.openxmlformats.org/officeDocument/2006/relationships/image" Target="../media/image2.jpeg"/><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2.jpeg"/><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s>
</file>

<file path=ppt/slides/_rels/slide7.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png"/><Relationship Id="rId7" Type="http://schemas.openxmlformats.org/officeDocument/2006/relationships/image" Target="../media/image9.png"/><Relationship Id="rId6" Type="http://schemas.openxmlformats.org/officeDocument/2006/relationships/image" Target="../media/image2.jpeg"/><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0" Type="http://schemas.openxmlformats.org/officeDocument/2006/relationships/slideLayout" Target="../slideLayouts/slideLayout2.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png"/><Relationship Id="rId6" Type="http://schemas.openxmlformats.org/officeDocument/2006/relationships/image" Target="../media/image2.jpeg"/><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2.jpeg"/><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10" name="TextBox 19"/>
          <p:cNvSpPr txBox="1"/>
          <p:nvPr/>
        </p:nvSpPr>
        <p:spPr>
          <a:xfrm>
            <a:off x="3827781" y="2230120"/>
            <a:ext cx="3621405"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CNT360M1</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
        <p:nvSpPr>
          <p:cNvPr id="6" name="TextBox 19"/>
          <p:cNvSpPr txBox="1"/>
          <p:nvPr/>
        </p:nvSpPr>
        <p:spPr>
          <a:xfrm>
            <a:off x="3292158" y="3672840"/>
            <a:ext cx="502920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Basic Operation</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083945" y="1066800"/>
            <a:ext cx="10024745" cy="922020"/>
          </a:xfrm>
          <a:prstGeom prst="rect">
            <a:avLst/>
          </a:prstGeom>
          <a:noFill/>
        </p:spPr>
        <p:txBody>
          <a:bodyPr wrap="square" rtlCol="0">
            <a:spAutoFit/>
          </a:bodyPr>
          <a:p>
            <a:r>
              <a:rPr lang="en-US" altLang="zh-CN" sz="1800"/>
              <a:t>3.2   Select one case added, then click “Add Slide” on the upper right. Select primary antibody from the “Mark1”option and set other parameters according to the protocol you are going to use. Click “Add Slide” to create a slide. Repeart to add more.</a:t>
            </a:r>
            <a:endParaRPr lang="zh-CN" altLang="en-US" sz="1800"/>
          </a:p>
        </p:txBody>
      </p:sp>
      <p:pic>
        <p:nvPicPr>
          <p:cNvPr id="7" name="图片 6"/>
          <p:cNvPicPr>
            <a:picLocks noChangeAspect="1"/>
          </p:cNvPicPr>
          <p:nvPr/>
        </p:nvPicPr>
        <p:blipFill>
          <a:blip r:embed="rId7"/>
          <a:stretch>
            <a:fillRect/>
          </a:stretch>
        </p:blipFill>
        <p:spPr>
          <a:xfrm>
            <a:off x="1219200" y="1905000"/>
            <a:ext cx="8181340" cy="479615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083945" y="1066800"/>
            <a:ext cx="10024745" cy="645160"/>
          </a:xfrm>
          <a:prstGeom prst="rect">
            <a:avLst/>
          </a:prstGeom>
          <a:noFill/>
        </p:spPr>
        <p:txBody>
          <a:bodyPr wrap="square" rtlCol="0">
            <a:spAutoFit/>
          </a:bodyPr>
          <a:p>
            <a:r>
              <a:rPr lang="en-US" altLang="zh-CN" sz="1800"/>
              <a:t>3.3  Click “Print Label” to open a dialog, then click “Print”. The labels are printed. Then apply the labels with the slides. </a:t>
            </a:r>
            <a:endParaRPr lang="zh-CN" altLang="en-US" sz="1800"/>
          </a:p>
        </p:txBody>
      </p:sp>
      <p:pic>
        <p:nvPicPr>
          <p:cNvPr id="4" name="图片 3"/>
          <p:cNvPicPr>
            <a:picLocks noChangeAspect="1"/>
          </p:cNvPicPr>
          <p:nvPr/>
        </p:nvPicPr>
        <p:blipFill>
          <a:blip r:embed="rId7"/>
          <a:stretch>
            <a:fillRect/>
          </a:stretch>
        </p:blipFill>
        <p:spPr>
          <a:xfrm>
            <a:off x="1219200" y="1905000"/>
            <a:ext cx="7519670" cy="444563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083945" y="1066800"/>
            <a:ext cx="10024745" cy="368300"/>
          </a:xfrm>
          <a:prstGeom prst="rect">
            <a:avLst/>
          </a:prstGeom>
          <a:noFill/>
        </p:spPr>
        <p:txBody>
          <a:bodyPr wrap="square" rtlCol="0">
            <a:spAutoFit/>
          </a:bodyPr>
          <a:p>
            <a:r>
              <a:rPr lang="en-US" altLang="zh-CN" sz="1800"/>
              <a:t>4.1 Place the slides onto the slide tray, cover them with liquid covers.</a:t>
            </a:r>
            <a:endParaRPr lang="zh-CN" altLang="en-US" sz="1800"/>
          </a:p>
        </p:txBody>
      </p:sp>
      <p:sp>
        <p:nvSpPr>
          <p:cNvPr id="9" name="文本框 8"/>
          <p:cNvSpPr txBox="1"/>
          <p:nvPr/>
        </p:nvSpPr>
        <p:spPr>
          <a:xfrm>
            <a:off x="6553200" y="3581400"/>
            <a:ext cx="4624070" cy="923925"/>
          </a:xfrm>
          <a:prstGeom prst="rect">
            <a:avLst/>
          </a:prstGeom>
          <a:noFill/>
        </p:spPr>
        <p:txBody>
          <a:bodyPr wrap="square" rtlCol="0">
            <a:noAutofit/>
          </a:bodyPr>
          <a:p>
            <a:r>
              <a:rPr lang="en-US" altLang="zh-CN"/>
              <a:t>See the picture, the key in </a:t>
            </a:r>
            <a:r>
              <a:rPr lang="en-US" altLang="zh-CN"/>
              <a:t>the neck of the liquid cover should match the slot postion of the slide tray. </a:t>
            </a:r>
            <a:endParaRPr lang="en-US" altLang="zh-CN"/>
          </a:p>
        </p:txBody>
      </p:sp>
      <p:pic>
        <p:nvPicPr>
          <p:cNvPr id="4" name="图片 3"/>
          <p:cNvPicPr>
            <a:picLocks noChangeAspect="1"/>
          </p:cNvPicPr>
          <p:nvPr>
            <p:custDataLst>
              <p:tags r:id="rId7"/>
            </p:custDataLst>
          </p:nvPr>
        </p:nvPicPr>
        <p:blipFill>
          <a:blip r:embed="rId8"/>
          <a:stretch>
            <a:fillRect/>
          </a:stretch>
        </p:blipFill>
        <p:spPr>
          <a:xfrm>
            <a:off x="1371600" y="1628775"/>
            <a:ext cx="4485640" cy="1682115"/>
          </a:xfrm>
          <a:prstGeom prst="rect">
            <a:avLst/>
          </a:prstGeom>
        </p:spPr>
      </p:pic>
      <p:sp>
        <p:nvSpPr>
          <p:cNvPr id="6" name="文本框 5"/>
          <p:cNvSpPr txBox="1"/>
          <p:nvPr/>
        </p:nvSpPr>
        <p:spPr>
          <a:xfrm>
            <a:off x="6724650" y="1628775"/>
            <a:ext cx="4607560" cy="922020"/>
          </a:xfrm>
          <a:prstGeom prst="rect">
            <a:avLst/>
          </a:prstGeom>
          <a:noFill/>
        </p:spPr>
        <p:txBody>
          <a:bodyPr wrap="square" rtlCol="0">
            <a:spAutoFit/>
          </a:bodyPr>
          <a:p>
            <a:r>
              <a:rPr lang="en-US" altLang="zh-CN"/>
              <a:t>Strongly recommend you use the 150uL dispense volume, and fix the tissue section on the usage area.</a:t>
            </a:r>
            <a:endParaRPr lang="en-US" altLang="zh-CN"/>
          </a:p>
        </p:txBody>
      </p:sp>
      <p:pic>
        <p:nvPicPr>
          <p:cNvPr id="8" name="图片 7"/>
          <p:cNvPicPr>
            <a:picLocks noChangeAspect="1"/>
          </p:cNvPicPr>
          <p:nvPr/>
        </p:nvPicPr>
        <p:blipFill>
          <a:blip r:embed="rId9"/>
          <a:stretch>
            <a:fillRect/>
          </a:stretch>
        </p:blipFill>
        <p:spPr>
          <a:xfrm>
            <a:off x="2362200" y="3581400"/>
            <a:ext cx="2675255" cy="310578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4. Loading slides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083945" y="1066800"/>
            <a:ext cx="10024745" cy="922020"/>
          </a:xfrm>
          <a:prstGeom prst="rect">
            <a:avLst/>
          </a:prstGeom>
          <a:noFill/>
        </p:spPr>
        <p:txBody>
          <a:bodyPr wrap="square" rtlCol="0">
            <a:spAutoFit/>
          </a:bodyPr>
          <a:p>
            <a:r>
              <a:rPr lang="en-US" altLang="zh-CN" sz="1800"/>
              <a:t>4.2 Gently insert the slide tray into an unused slide staining unit</a:t>
            </a:r>
            <a:r>
              <a:rPr lang="zh-CN" altLang="en-US" sz="1800"/>
              <a:t>，</a:t>
            </a:r>
            <a:r>
              <a:rPr lang="en-US" altLang="zh-CN" sz="1800"/>
              <a:t>then </a:t>
            </a:r>
            <a:r>
              <a:rPr lang="en-US" altLang="zh-CN" sz="1800"/>
              <a:t>click the “load” button on status screen of the client software.  The system will move the robotic arm to scan and recognize the slide IDs.</a:t>
            </a:r>
            <a:endParaRPr lang="zh-CN" altLang="en-US" sz="1800"/>
          </a:p>
        </p:txBody>
      </p:sp>
      <p:pic>
        <p:nvPicPr>
          <p:cNvPr id="4" name="图片 3"/>
          <p:cNvPicPr>
            <a:picLocks noChangeAspect="1"/>
          </p:cNvPicPr>
          <p:nvPr/>
        </p:nvPicPr>
        <p:blipFill>
          <a:blip r:embed="rId7"/>
          <a:stretch>
            <a:fillRect/>
          </a:stretch>
        </p:blipFill>
        <p:spPr>
          <a:xfrm>
            <a:off x="1083945" y="4572000"/>
            <a:ext cx="5873115" cy="2250440"/>
          </a:xfrm>
          <a:prstGeom prst="rect">
            <a:avLst/>
          </a:prstGeom>
        </p:spPr>
      </p:pic>
      <p:pic>
        <p:nvPicPr>
          <p:cNvPr id="7" name="图片 6"/>
          <p:cNvPicPr>
            <a:picLocks noChangeAspect="1"/>
          </p:cNvPicPr>
          <p:nvPr/>
        </p:nvPicPr>
        <p:blipFill>
          <a:blip r:embed="rId8"/>
          <a:stretch>
            <a:fillRect/>
          </a:stretch>
        </p:blipFill>
        <p:spPr>
          <a:xfrm>
            <a:off x="1083945" y="2165985"/>
            <a:ext cx="5874385" cy="2228850"/>
          </a:xfrm>
          <a:prstGeom prst="rect">
            <a:avLst/>
          </a:prstGeom>
        </p:spPr>
      </p:pic>
      <p:pic>
        <p:nvPicPr>
          <p:cNvPr id="8" name="图片 7"/>
          <p:cNvPicPr>
            <a:picLocks noChangeAspect="1"/>
          </p:cNvPicPr>
          <p:nvPr/>
        </p:nvPicPr>
        <p:blipFill>
          <a:blip r:embed="rId9"/>
          <a:stretch>
            <a:fillRect/>
          </a:stretch>
        </p:blipFill>
        <p:spPr>
          <a:xfrm>
            <a:off x="8077200" y="1988820"/>
            <a:ext cx="2656205" cy="4723130"/>
          </a:xfrm>
          <a:prstGeom prst="rect">
            <a:avLst/>
          </a:prstGeom>
        </p:spPr>
      </p:pic>
      <p:sp>
        <p:nvSpPr>
          <p:cNvPr id="9" name="右箭头 8"/>
          <p:cNvSpPr/>
          <p:nvPr/>
        </p:nvSpPr>
        <p:spPr>
          <a:xfrm>
            <a:off x="7162800" y="3200400"/>
            <a:ext cx="8382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左箭头 9"/>
          <p:cNvSpPr/>
          <p:nvPr/>
        </p:nvSpPr>
        <p:spPr>
          <a:xfrm>
            <a:off x="7010400" y="5833110"/>
            <a:ext cx="9144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1083945" y="1066800"/>
            <a:ext cx="10024745" cy="2306955"/>
          </a:xfrm>
          <a:prstGeom prst="rect">
            <a:avLst/>
          </a:prstGeom>
          <a:noFill/>
        </p:spPr>
        <p:txBody>
          <a:bodyPr wrap="square" rtlCol="0">
            <a:spAutoFit/>
          </a:bodyPr>
          <a:p>
            <a:r>
              <a:rPr lang="en-US" altLang="zh-CN" sz="1800"/>
              <a:t>5.1 Register the detection system reagent kit into the client software, scan the two codes on the package box to bind the reagent kit into the system.</a:t>
            </a:r>
            <a:endParaRPr lang="en-US" altLang="zh-CN" sz="1800"/>
          </a:p>
          <a:p>
            <a:endParaRPr lang="en-US" altLang="zh-CN" sz="1800"/>
          </a:p>
          <a:p>
            <a:r>
              <a:rPr lang="en-US" altLang="zh-CN" sz="1800"/>
              <a:t>5.2 Register the antibody into the system,scan the code of a open container, bind the antibody with a open container, fill the antibody into the open container, and mark it with a marker pen.</a:t>
            </a:r>
            <a:r>
              <a:rPr lang="en-US" altLang="zh-CN" sz="1800">
                <a:sym typeface="+mn-ea"/>
              </a:rPr>
              <a:t>Suggest you add the primary antibody more than 1mL into the opening container, if less than 1 mL,please refill it (</a:t>
            </a:r>
            <a:r>
              <a:rPr lang="en-US" altLang="zh-CN" sz="1800">
                <a:sym typeface="+mn-ea"/>
              </a:rPr>
              <a:t> refer to “How to refill the primary antibody” )</a:t>
            </a:r>
            <a:endParaRPr lang="en-US" altLang="zh-CN" sz="1800"/>
          </a:p>
          <a:p>
            <a:endParaRPr lang="en-US" altLang="zh-CN" sz="1800"/>
          </a:p>
        </p:txBody>
      </p:sp>
      <p:pic>
        <p:nvPicPr>
          <p:cNvPr id="11" name="图片 10"/>
          <p:cNvPicPr>
            <a:picLocks noChangeAspect="1"/>
          </p:cNvPicPr>
          <p:nvPr>
            <p:custDataLst>
              <p:tags r:id="rId7"/>
            </p:custDataLst>
          </p:nvPr>
        </p:nvPicPr>
        <p:blipFill>
          <a:blip r:embed="rId8"/>
          <a:stretch>
            <a:fillRect/>
          </a:stretch>
        </p:blipFill>
        <p:spPr>
          <a:xfrm>
            <a:off x="1219200" y="3276600"/>
            <a:ext cx="3599180" cy="2439670"/>
          </a:xfrm>
          <a:prstGeom prst="rect">
            <a:avLst/>
          </a:prstGeom>
        </p:spPr>
      </p:pic>
      <p:pic>
        <p:nvPicPr>
          <p:cNvPr id="13" name="图片 12"/>
          <p:cNvPicPr>
            <a:picLocks noChangeAspect="1"/>
          </p:cNvPicPr>
          <p:nvPr>
            <p:custDataLst>
              <p:tags r:id="rId9"/>
            </p:custDataLst>
          </p:nvPr>
        </p:nvPicPr>
        <p:blipFill>
          <a:blip r:embed="rId10"/>
          <a:stretch>
            <a:fillRect/>
          </a:stretch>
        </p:blipFill>
        <p:spPr>
          <a:xfrm>
            <a:off x="4953000" y="3318510"/>
            <a:ext cx="3373755" cy="2355850"/>
          </a:xfrm>
          <a:prstGeom prst="rect">
            <a:avLst/>
          </a:prstGeom>
        </p:spPr>
      </p:pic>
      <p:pic>
        <p:nvPicPr>
          <p:cNvPr id="14" name="图片 13"/>
          <p:cNvPicPr>
            <a:picLocks noChangeAspect="1"/>
          </p:cNvPicPr>
          <p:nvPr>
            <p:custDataLst>
              <p:tags r:id="rId11"/>
            </p:custDataLst>
          </p:nvPr>
        </p:nvPicPr>
        <p:blipFill>
          <a:blip r:embed="rId12"/>
          <a:stretch>
            <a:fillRect/>
          </a:stretch>
        </p:blipFill>
        <p:spPr>
          <a:xfrm>
            <a:off x="8686800" y="3505200"/>
            <a:ext cx="3060700" cy="1337945"/>
          </a:xfrm>
          <a:prstGeom prst="rect">
            <a:avLst/>
          </a:prstGeom>
        </p:spPr>
      </p:pic>
      <p:sp>
        <p:nvSpPr>
          <p:cNvPr id="4" name="文本框 3"/>
          <p:cNvSpPr txBox="1"/>
          <p:nvPr/>
        </p:nvSpPr>
        <p:spPr>
          <a:xfrm>
            <a:off x="683895" y="5934075"/>
            <a:ext cx="10469245" cy="645160"/>
          </a:xfrm>
          <a:prstGeom prst="rect">
            <a:avLst/>
          </a:prstGeom>
          <a:noFill/>
        </p:spPr>
        <p:txBody>
          <a:bodyPr wrap="square" rtlCol="0">
            <a:spAutoFit/>
          </a:bodyPr>
          <a:p>
            <a:r>
              <a:rPr lang="en-US" altLang="zh-CN">
                <a:solidFill>
                  <a:srgbClr val="FF0000"/>
                </a:solidFill>
              </a:rPr>
              <a:t>Notice: please ensure the reagent containers are placed in position, push them down into the bottom of the reagent tray.</a:t>
            </a:r>
            <a:r>
              <a:rPr lang="en-US" altLang="zh-CN"/>
              <a:t>   </a:t>
            </a:r>
            <a:endParaRPr lang="en-US" altLang="zh-CN"/>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5. Loading reagents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791210" y="1066800"/>
            <a:ext cx="10563225" cy="1476375"/>
          </a:xfrm>
          <a:prstGeom prst="rect">
            <a:avLst/>
          </a:prstGeom>
          <a:noFill/>
        </p:spPr>
        <p:txBody>
          <a:bodyPr wrap="square" rtlCol="0">
            <a:spAutoFit/>
          </a:bodyPr>
          <a:p>
            <a:r>
              <a:rPr lang="en-US" altLang="zh-CN" sz="1800"/>
              <a:t>5.3 Place the reagent containers into the reagent tray with correct direction.  Press down until the containers click into place. Open the cover of the containers which the experiment will use, then click pop-up out button        (left button)on the status screen of the client software, then install the reagent tray to reagent stript. then click in button         (right button)on the status screen of the client software.</a:t>
            </a:r>
            <a:endParaRPr lang="en-US" altLang="zh-CN" sz="1800"/>
          </a:p>
          <a:p>
            <a:r>
              <a:rPr lang="en-US" altLang="zh-CN" sz="1800"/>
              <a:t>The system will move the robotic arm to scan and recognize them.</a:t>
            </a:r>
            <a:endParaRPr lang="en-US" altLang="zh-CN" sz="1800"/>
          </a:p>
        </p:txBody>
      </p:sp>
      <p:pic>
        <p:nvPicPr>
          <p:cNvPr id="6" name="图片 5"/>
          <p:cNvPicPr>
            <a:picLocks noChangeAspect="1"/>
          </p:cNvPicPr>
          <p:nvPr/>
        </p:nvPicPr>
        <p:blipFill>
          <a:blip r:embed="rId7"/>
          <a:stretch>
            <a:fillRect/>
          </a:stretch>
        </p:blipFill>
        <p:spPr>
          <a:xfrm>
            <a:off x="4648200" y="4572000"/>
            <a:ext cx="3340100" cy="1917065"/>
          </a:xfrm>
          <a:prstGeom prst="rect">
            <a:avLst/>
          </a:prstGeom>
        </p:spPr>
      </p:pic>
      <p:sp>
        <p:nvSpPr>
          <p:cNvPr id="4" name="文本框 3"/>
          <p:cNvSpPr txBox="1"/>
          <p:nvPr/>
        </p:nvSpPr>
        <p:spPr>
          <a:xfrm>
            <a:off x="8077200" y="3048000"/>
            <a:ext cx="3688080" cy="2023745"/>
          </a:xfrm>
          <a:prstGeom prst="rect">
            <a:avLst/>
          </a:prstGeom>
          <a:noFill/>
        </p:spPr>
        <p:txBody>
          <a:bodyPr wrap="square" rtlCol="0">
            <a:noAutofit/>
          </a:bodyPr>
          <a:p>
            <a:r>
              <a:rPr lang="en-US" altLang="zh-CN">
                <a:solidFill>
                  <a:srgbClr val="FF0000"/>
                </a:solidFill>
              </a:rPr>
              <a:t>Note: </a:t>
            </a:r>
            <a:endParaRPr lang="en-US" altLang="zh-CN">
              <a:solidFill>
                <a:srgbClr val="FF0000"/>
              </a:solidFill>
            </a:endParaRPr>
          </a:p>
          <a:p>
            <a:r>
              <a:rPr lang="en-US" altLang="zh-CN">
                <a:solidFill>
                  <a:srgbClr val="FF0000"/>
                </a:solidFill>
              </a:rPr>
              <a:t>1. Ensure all reagnt containers have been installed into place. Insert the bottle into the reagent tray until you hear a click sound.</a:t>
            </a:r>
            <a:endParaRPr lang="en-US" altLang="zh-CN">
              <a:solidFill>
                <a:srgbClr val="FF0000"/>
              </a:solidFill>
            </a:endParaRPr>
          </a:p>
          <a:p>
            <a:endParaRPr lang="en-US" altLang="zh-CN">
              <a:solidFill>
                <a:srgbClr val="FF0000"/>
              </a:solidFill>
            </a:endParaRPr>
          </a:p>
          <a:p>
            <a:r>
              <a:rPr lang="en-US" altLang="zh-CN">
                <a:solidFill>
                  <a:srgbClr val="FF0000"/>
                </a:solidFill>
              </a:rPr>
              <a:t>2. Ensure all reagent container covers have been locked into the back clamps of the reagent containers.</a:t>
            </a:r>
            <a:endParaRPr lang="en-US" altLang="zh-CN">
              <a:solidFill>
                <a:srgbClr val="FF0000"/>
              </a:solidFill>
            </a:endParaRPr>
          </a:p>
          <a:p>
            <a:endParaRPr lang="en-US" altLang="zh-CN">
              <a:solidFill>
                <a:srgbClr val="FF0000"/>
              </a:solidFill>
            </a:endParaRPr>
          </a:p>
        </p:txBody>
      </p:sp>
      <p:pic>
        <p:nvPicPr>
          <p:cNvPr id="7" name="图片 6"/>
          <p:cNvPicPr>
            <a:picLocks noChangeAspect="1"/>
          </p:cNvPicPr>
          <p:nvPr>
            <p:custDataLst>
              <p:tags r:id="rId8"/>
            </p:custDataLst>
          </p:nvPr>
        </p:nvPicPr>
        <p:blipFill>
          <a:blip r:embed="rId9"/>
          <a:stretch>
            <a:fillRect/>
          </a:stretch>
        </p:blipFill>
        <p:spPr>
          <a:xfrm>
            <a:off x="4648200" y="2514600"/>
            <a:ext cx="2989580" cy="1798320"/>
          </a:xfrm>
          <a:prstGeom prst="rect">
            <a:avLst/>
          </a:prstGeom>
        </p:spPr>
      </p:pic>
      <p:pic>
        <p:nvPicPr>
          <p:cNvPr id="8" name="图片 7"/>
          <p:cNvPicPr>
            <a:picLocks noChangeAspect="1"/>
          </p:cNvPicPr>
          <p:nvPr>
            <p:custDataLst>
              <p:tags r:id="rId10"/>
            </p:custDataLst>
          </p:nvPr>
        </p:nvPicPr>
        <p:blipFill>
          <a:blip r:embed="rId11"/>
          <a:stretch>
            <a:fillRect/>
          </a:stretch>
        </p:blipFill>
        <p:spPr>
          <a:xfrm>
            <a:off x="1207135" y="2543175"/>
            <a:ext cx="3136265" cy="1786255"/>
          </a:xfrm>
          <a:prstGeom prst="rect">
            <a:avLst/>
          </a:prstGeom>
        </p:spPr>
      </p:pic>
      <p:pic>
        <p:nvPicPr>
          <p:cNvPr id="10" name="图片 9"/>
          <p:cNvPicPr>
            <a:picLocks noChangeAspect="1"/>
          </p:cNvPicPr>
          <p:nvPr>
            <p:custDataLst>
              <p:tags r:id="rId12"/>
            </p:custDataLst>
          </p:nvPr>
        </p:nvPicPr>
        <p:blipFill>
          <a:blip r:embed="rId13"/>
          <a:stretch>
            <a:fillRect/>
          </a:stretch>
        </p:blipFill>
        <p:spPr>
          <a:xfrm>
            <a:off x="1083945" y="4676775"/>
            <a:ext cx="3091180" cy="1707515"/>
          </a:xfrm>
          <a:prstGeom prst="rect">
            <a:avLst/>
          </a:prstGeom>
        </p:spPr>
      </p:pic>
      <p:pic>
        <p:nvPicPr>
          <p:cNvPr id="9" name="图片 8"/>
          <p:cNvPicPr>
            <a:picLocks noChangeAspect="1"/>
          </p:cNvPicPr>
          <p:nvPr>
            <p:custDataLst>
              <p:tags r:id="rId14"/>
            </p:custDataLst>
          </p:nvPr>
        </p:nvPicPr>
        <p:blipFill>
          <a:blip r:embed="rId15"/>
          <a:stretch>
            <a:fillRect/>
          </a:stretch>
        </p:blipFill>
        <p:spPr>
          <a:xfrm>
            <a:off x="2743200" y="1663700"/>
            <a:ext cx="465455" cy="295910"/>
          </a:xfrm>
          <a:prstGeom prst="rect">
            <a:avLst/>
          </a:prstGeom>
        </p:spPr>
      </p:pic>
      <p:pic>
        <p:nvPicPr>
          <p:cNvPr id="11" name="图片 10"/>
          <p:cNvPicPr>
            <a:picLocks noChangeAspect="1"/>
          </p:cNvPicPr>
          <p:nvPr>
            <p:custDataLst>
              <p:tags r:id="rId16"/>
            </p:custDataLst>
          </p:nvPr>
        </p:nvPicPr>
        <p:blipFill>
          <a:blip r:embed="rId15"/>
          <a:stretch>
            <a:fillRect/>
          </a:stretch>
        </p:blipFill>
        <p:spPr>
          <a:xfrm>
            <a:off x="5029200" y="1959610"/>
            <a:ext cx="465455" cy="29591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10235" y="1143000"/>
            <a:ext cx="9574530" cy="645160"/>
          </a:xfrm>
          <a:prstGeom prst="rect">
            <a:avLst/>
          </a:prstGeom>
          <a:noFill/>
        </p:spPr>
        <p:txBody>
          <a:bodyPr wrap="square" rtlCol="0">
            <a:spAutoFit/>
          </a:bodyPr>
          <a:p>
            <a:r>
              <a:rPr lang="en-US" altLang="zh-CN"/>
              <a:t>  Goto the Status Screen, when the slide staining unit displays “Ready” status,  click          to begin running the experiment.  </a:t>
            </a:r>
            <a:endParaRPr lang="en-US" altLang="zh-CN"/>
          </a:p>
        </p:txBody>
      </p:sp>
      <p:pic>
        <p:nvPicPr>
          <p:cNvPr id="6" name="图片 5"/>
          <p:cNvPicPr>
            <a:picLocks noChangeAspect="1"/>
          </p:cNvPicPr>
          <p:nvPr/>
        </p:nvPicPr>
        <p:blipFill>
          <a:blip r:embed="rId7"/>
          <a:stretch>
            <a:fillRect/>
          </a:stretch>
        </p:blipFill>
        <p:spPr>
          <a:xfrm>
            <a:off x="9220200" y="1219200"/>
            <a:ext cx="495300" cy="292100"/>
          </a:xfrm>
          <a:prstGeom prst="rect">
            <a:avLst/>
          </a:prstGeom>
        </p:spPr>
      </p:pic>
      <p:pic>
        <p:nvPicPr>
          <p:cNvPr id="7" name="图片 6"/>
          <p:cNvPicPr>
            <a:picLocks noChangeAspect="1"/>
          </p:cNvPicPr>
          <p:nvPr/>
        </p:nvPicPr>
        <p:blipFill>
          <a:blip r:embed="rId8"/>
          <a:stretch>
            <a:fillRect/>
          </a:stretch>
        </p:blipFill>
        <p:spPr>
          <a:xfrm>
            <a:off x="991235" y="1905000"/>
            <a:ext cx="8782685" cy="470852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7. Finishing</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10235" y="1143000"/>
            <a:ext cx="9574530" cy="922020"/>
          </a:xfrm>
          <a:prstGeom prst="rect">
            <a:avLst/>
          </a:prstGeom>
          <a:noFill/>
        </p:spPr>
        <p:txBody>
          <a:bodyPr wrap="square" rtlCol="0">
            <a:spAutoFit/>
          </a:bodyPr>
          <a:p>
            <a:r>
              <a:rPr lang="en-US" altLang="zh-CN"/>
              <a:t>  Goto the Status Screen, when the slide staining unit displays “Finish” status, Press the “load/unload” button on the status screen to unload the slides. Remove the slide tray from the slide staining unit. </a:t>
            </a:r>
            <a:endParaRPr lang="en-US" altLang="zh-CN"/>
          </a:p>
        </p:txBody>
      </p:sp>
      <p:pic>
        <p:nvPicPr>
          <p:cNvPr id="4" name="图片 3"/>
          <p:cNvPicPr>
            <a:picLocks noChangeAspect="1"/>
          </p:cNvPicPr>
          <p:nvPr/>
        </p:nvPicPr>
        <p:blipFill>
          <a:blip r:embed="rId7"/>
          <a:stretch>
            <a:fillRect/>
          </a:stretch>
        </p:blipFill>
        <p:spPr>
          <a:xfrm>
            <a:off x="762635" y="2133600"/>
            <a:ext cx="8714740" cy="426783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959004"/>
            <a:chOff x="116" y="813"/>
            <a:chExt cx="3320"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552"/>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8. </a:t>
              </a:r>
              <a:r>
                <a:rPr lang="en-US" altLang="zh-CN" sz="2800" b="1"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How to refill the primary antibody</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eaLnBrk="1" hangingPunct="1">
                <a:lnSpc>
                  <a:spcPct val="100000"/>
                </a:lnSpc>
                <a:spcBef>
                  <a:spcPct val="0"/>
                </a:spcBef>
                <a:buFont typeface="Arial" panose="020B0604020202020204" pitchFamily="34" charset="0"/>
                <a:buNone/>
              </a:pP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85800" y="1066800"/>
            <a:ext cx="9989185" cy="922020"/>
          </a:xfrm>
          <a:prstGeom prst="rect">
            <a:avLst/>
          </a:prstGeom>
          <a:noFill/>
        </p:spPr>
        <p:txBody>
          <a:bodyPr wrap="square" rtlCol="0">
            <a:spAutoFit/>
          </a:bodyPr>
          <a:p>
            <a:r>
              <a:rPr lang="en-US" altLang="zh-CN"/>
              <a:t>  The open container supports to cumulative add up to 30mL of a special antibody. Once the display volume is less than 1 mL, strongly suggest you refill the antibody.</a:t>
            </a:r>
            <a:endParaRPr lang="en-US" altLang="zh-CN"/>
          </a:p>
          <a:p>
            <a:r>
              <a:rPr lang="en-US" altLang="zh-CN"/>
              <a:t>Follow the below steps to refill:</a:t>
            </a:r>
            <a:endParaRPr lang="en-US" altLang="zh-CN"/>
          </a:p>
        </p:txBody>
      </p:sp>
      <p:pic>
        <p:nvPicPr>
          <p:cNvPr id="7" name="图片 6"/>
          <p:cNvPicPr>
            <a:picLocks noChangeAspect="1"/>
          </p:cNvPicPr>
          <p:nvPr>
            <p:custDataLst>
              <p:tags r:id="rId7"/>
            </p:custDataLst>
          </p:nvPr>
        </p:nvPicPr>
        <p:blipFill>
          <a:blip r:embed="rId8"/>
          <a:stretch>
            <a:fillRect/>
          </a:stretch>
        </p:blipFill>
        <p:spPr>
          <a:xfrm>
            <a:off x="762000" y="2133600"/>
            <a:ext cx="4268470" cy="2241550"/>
          </a:xfrm>
          <a:prstGeom prst="rect">
            <a:avLst/>
          </a:prstGeom>
        </p:spPr>
      </p:pic>
      <p:sp>
        <p:nvSpPr>
          <p:cNvPr id="9" name="文本框 8"/>
          <p:cNvSpPr txBox="1"/>
          <p:nvPr/>
        </p:nvSpPr>
        <p:spPr>
          <a:xfrm>
            <a:off x="5116195" y="2111375"/>
            <a:ext cx="5983605" cy="2584450"/>
          </a:xfrm>
          <a:prstGeom prst="rect">
            <a:avLst/>
          </a:prstGeom>
          <a:noFill/>
        </p:spPr>
        <p:txBody>
          <a:bodyPr wrap="square" rtlCol="0">
            <a:spAutoFit/>
          </a:bodyPr>
          <a:p>
            <a:r>
              <a:rPr lang="en-US" altLang="zh-CN"/>
              <a:t>1. Under “reagent list” page, double click the antibody which you need to add. </a:t>
            </a:r>
            <a:endParaRPr lang="en-US" altLang="zh-CN"/>
          </a:p>
          <a:p>
            <a:r>
              <a:rPr lang="en-US" altLang="zh-CN"/>
              <a:t>2. Select the open container, click “Infuse”.</a:t>
            </a:r>
            <a:endParaRPr lang="en-US" altLang="zh-CN"/>
          </a:p>
          <a:p>
            <a:r>
              <a:rPr lang="en-US" altLang="zh-CN"/>
              <a:t>3. Before starting a run or during the incubation when running, remove the reagent tray.</a:t>
            </a:r>
            <a:endParaRPr lang="en-US" altLang="zh-CN"/>
          </a:p>
          <a:p>
            <a:r>
              <a:rPr lang="en-US" altLang="zh-CN"/>
              <a:t>4. Add the antibody into the open container.</a:t>
            </a:r>
            <a:endParaRPr lang="en-US" altLang="zh-CN"/>
          </a:p>
          <a:p>
            <a:r>
              <a:rPr lang="en-US" altLang="zh-CN"/>
              <a:t>5. Load the reagent tray into the reagent platform, the system will move the probe to detect the volume and update the display volume.</a:t>
            </a:r>
            <a:endParaRPr lang="en-US" altLang="zh-CN"/>
          </a:p>
        </p:txBody>
      </p:sp>
      <p:sp>
        <p:nvSpPr>
          <p:cNvPr id="10" name="文本框 9"/>
          <p:cNvSpPr txBox="1"/>
          <p:nvPr/>
        </p:nvSpPr>
        <p:spPr>
          <a:xfrm>
            <a:off x="885190" y="5281295"/>
            <a:ext cx="10214610" cy="922020"/>
          </a:xfrm>
          <a:prstGeom prst="rect">
            <a:avLst/>
          </a:prstGeom>
          <a:noFill/>
        </p:spPr>
        <p:txBody>
          <a:bodyPr wrap="square" rtlCol="0" anchor="t">
            <a:spAutoFit/>
          </a:bodyPr>
          <a:p>
            <a:r>
              <a:rPr lang="zh-CN" altLang="en-US"/>
              <a:t>Note that when infusing an open container, the system assumes that the container is</a:t>
            </a:r>
            <a:endParaRPr lang="zh-CN" altLang="en-US"/>
          </a:p>
          <a:p>
            <a:r>
              <a:rPr lang="zh-CN" altLang="en-US"/>
              <a:t>filled to the maximum available for that container. The reported volume will be updated after</a:t>
            </a:r>
            <a:endParaRPr lang="zh-CN" altLang="en-US"/>
          </a:p>
          <a:p>
            <a:r>
              <a:rPr lang="zh-CN" altLang="en-US"/>
              <a:t>a dip test is carried out. This may not occur until the container is used.</a:t>
            </a:r>
            <a:endParaRPr lang="zh-CN"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9. Operation cautions</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文本框 4"/>
          <p:cNvSpPr txBox="1"/>
          <p:nvPr/>
        </p:nvSpPr>
        <p:spPr>
          <a:xfrm>
            <a:off x="685800" y="1066800"/>
            <a:ext cx="9989185" cy="5354320"/>
          </a:xfrm>
          <a:prstGeom prst="rect">
            <a:avLst/>
          </a:prstGeom>
          <a:noFill/>
        </p:spPr>
        <p:txBody>
          <a:bodyPr wrap="square" rtlCol="0">
            <a:spAutoFit/>
          </a:bodyPr>
          <a:p>
            <a:r>
              <a:rPr lang="en-US" altLang="zh-CN"/>
              <a:t>1. Correctly place the slides and liquid covers on the slide tray.</a:t>
            </a:r>
            <a:endParaRPr lang="en-US" altLang="zh-CN"/>
          </a:p>
          <a:p>
            <a:endParaRPr lang="en-US" altLang="zh-CN"/>
          </a:p>
          <a:p>
            <a:r>
              <a:rPr lang="en-US" altLang="zh-CN"/>
              <a:t>2. Ensure the system successfully recognizes all reagents after you insert the reagent tray.  If failed to recognize the reagents, please check and clean the reagents’ lables and reinsert the tray.</a:t>
            </a:r>
            <a:endParaRPr lang="en-US" altLang="zh-CN"/>
          </a:p>
          <a:p>
            <a:endParaRPr lang="en-US" altLang="zh-CN"/>
          </a:p>
          <a:p>
            <a:r>
              <a:rPr lang="en-US" altLang="zh-CN"/>
              <a:t>3. When the reagent volume of the open container is less than 1mL, please refill it with correct reagent.</a:t>
            </a:r>
            <a:endParaRPr lang="en-US" altLang="zh-CN"/>
          </a:p>
          <a:p>
            <a:endParaRPr lang="en-US" altLang="zh-CN"/>
          </a:p>
          <a:p>
            <a:r>
              <a:rPr lang="en-US" altLang="zh-CN"/>
              <a:t>4. Check and confirm the mixing station is clean before starting the experiment.</a:t>
            </a:r>
            <a:endParaRPr lang="en-US" altLang="zh-CN"/>
          </a:p>
          <a:p>
            <a:endParaRPr lang="en-US" altLang="zh-CN"/>
          </a:p>
          <a:p>
            <a:r>
              <a:rPr lang="en-US" altLang="zh-CN"/>
              <a:t>5. Different staining procedures cannot be performed simultaneously in the same staining unit. please separete them into different staining units.</a:t>
            </a:r>
            <a:endParaRPr lang="en-US" altLang="zh-CN"/>
          </a:p>
          <a:p>
            <a:endParaRPr lang="en-US" altLang="zh-CN"/>
          </a:p>
          <a:p>
            <a:r>
              <a:rPr lang="en-US" altLang="zh-CN"/>
              <a:t>6. After setting the delayed start,  do not do other settings or pull out the reagent tray. otherwise please reset the delayed start operation.</a:t>
            </a:r>
            <a:endParaRPr lang="en-US" altLang="zh-CN"/>
          </a:p>
          <a:p>
            <a:endParaRPr lang="en-US" altLang="zh-CN"/>
          </a:p>
          <a:p>
            <a:r>
              <a:rPr lang="en-US" altLang="zh-CN"/>
              <a:t>7. Do not open the instrument cover and do not close the client software during the experiment. do not use the control computer to run other softwares.</a:t>
            </a:r>
            <a:endParaRPr lang="en-US" altLang="zh-CN"/>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45" name="图片 1" descr="头像"/>
          <p:cNvPicPr>
            <a:picLocks noChangeAspect="1"/>
          </p:cNvPicPr>
          <p:nvPr/>
        </p:nvPicPr>
        <p:blipFill>
          <a:blip r:embed="rId1"/>
          <a:stretch>
            <a:fillRect/>
          </a:stretch>
        </p:blipFill>
        <p:spPr>
          <a:xfrm>
            <a:off x="10744200" y="-6985"/>
            <a:ext cx="1337945" cy="989965"/>
          </a:xfrm>
          <a:prstGeom prst="rect">
            <a:avLst/>
          </a:prstGeom>
          <a:noFill/>
          <a:ln w="9525">
            <a:noFill/>
          </a:ln>
        </p:spPr>
      </p:pic>
      <p:sp>
        <p:nvSpPr>
          <p:cNvPr id="4" name="直角三角形 3"/>
          <p:cNvSpPr/>
          <p:nvPr/>
        </p:nvSpPr>
        <p:spPr>
          <a:xfrm flipV="1">
            <a:off x="-982344" y="-7005"/>
            <a:ext cx="3314700" cy="3710758"/>
          </a:xfrm>
          <a:prstGeom prst="rtTriangle">
            <a:avLst/>
          </a:prstGeom>
          <a:solidFill>
            <a:srgbClr val="3DB1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2" name="等腰三角形 1"/>
          <p:cNvSpPr/>
          <p:nvPr/>
        </p:nvSpPr>
        <p:spPr>
          <a:xfrm rot="13665576">
            <a:off x="-4051300" y="2771775"/>
            <a:ext cx="9288145" cy="4053840"/>
          </a:xfrm>
          <a:prstGeom prst="triangle">
            <a:avLst>
              <a:gd name="adj" fmla="val 58462"/>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字魂154号-锐艺黑" panose="00000500000000000000" pitchFamily="2" charset="-122"/>
              <a:ea typeface="字魂154号-锐艺黑" panose="00000500000000000000" pitchFamily="2" charset="-122"/>
              <a:cs typeface="字魂105号-简雅黑" panose="00000500000000000000" pitchFamily="2" charset="-122"/>
              <a:sym typeface="字魂154号-锐艺黑" panose="00000500000000000000" pitchFamily="2" charset="-122"/>
            </a:endParaRPr>
          </a:p>
        </p:txBody>
      </p:sp>
      <p:sp>
        <p:nvSpPr>
          <p:cNvPr id="46" name="矩形 45"/>
          <p:cNvSpPr/>
          <p:nvPr/>
        </p:nvSpPr>
        <p:spPr>
          <a:xfrm>
            <a:off x="4343400" y="838200"/>
            <a:ext cx="7260590" cy="521970"/>
          </a:xfrm>
          <a:prstGeom prst="rect">
            <a:avLst/>
          </a:prstGeom>
        </p:spPr>
        <p:txBody>
          <a:bodyPr wrap="square">
            <a:spAutoFit/>
          </a:bodyPr>
          <a:p>
            <a:pPr algn="l" eaLnBrk="1" hangingPunct="1">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51" name="矩形 50"/>
          <p:cNvSpPr/>
          <p:nvPr/>
        </p:nvSpPr>
        <p:spPr>
          <a:xfrm>
            <a:off x="4343400" y="1447800"/>
            <a:ext cx="6931660" cy="521970"/>
          </a:xfrm>
          <a:prstGeom prst="rect">
            <a:avLst/>
          </a:prstGeom>
        </p:spPr>
        <p:txBody>
          <a:bodyPr wrap="square">
            <a:spAutoFit/>
          </a:bodyPr>
          <a:p>
            <a:pPr algn="l" eaLnBrk="1" hangingPunct="1">
              <a:lnSpc>
                <a:spcPct val="100000"/>
              </a:lnSpc>
              <a:buClrTx/>
              <a:buSzTx/>
              <a:buFont typeface="Arial" panose="020B0604020202020204" pitchFamily="34" charset="0"/>
              <a:buNone/>
            </a:pPr>
            <a:r>
              <a:rPr kumimoji="0" lang="zh-CN" altLang="en-US"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2</a:t>
            </a:r>
            <a:r>
              <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rPr>
              <a:t>. Check the reagent and protocol</a:t>
            </a:r>
            <a:endParaRPr kumimoji="0" lang="en-US" altLang="zh-CN" sz="2800" b="1" i="0" u="none" strike="noStrike" kern="1200" cap="none" spc="0" normalizeH="0" baseline="0" noProof="0" dirty="0" smtClean="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字魂154号-锐艺黑" panose="00000500000000000000" pitchFamily="2" charset="-122"/>
            </a:endParaRPr>
          </a:p>
        </p:txBody>
      </p:sp>
      <p:sp>
        <p:nvSpPr>
          <p:cNvPr id="57" name="矩形 56"/>
          <p:cNvSpPr/>
          <p:nvPr/>
        </p:nvSpPr>
        <p:spPr>
          <a:xfrm>
            <a:off x="4343400" y="1981200"/>
            <a:ext cx="6352540"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63" name="矩形 62"/>
          <p:cNvSpPr/>
          <p:nvPr/>
        </p:nvSpPr>
        <p:spPr>
          <a:xfrm>
            <a:off x="4391660" y="2497455"/>
            <a:ext cx="5603875" cy="634365"/>
          </a:xfrm>
          <a:prstGeom prst="rect">
            <a:avLst/>
          </a:prstGeom>
        </p:spPr>
        <p:txBody>
          <a:bodyPr wrap="square">
            <a:no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4. Loading reagents</a:t>
            </a: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Arial" panose="020B0604020202020204" pitchFamily="34" charset="0"/>
              <a:buNone/>
            </a:pP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a:p>
            <a:pPr algn="l">
              <a:lnSpc>
                <a:spcPct val="100000"/>
              </a:lnSpc>
              <a:spcBef>
                <a:spcPct val="0"/>
              </a:spcBef>
              <a:buFont typeface="Arial" panose="020B0604020202020204" pitchFamily="34" charset="0"/>
              <a:buNone/>
            </a:pPr>
            <a:endParaRPr kumimoji="0" lang="zh-CN" altLang="en-US"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8" name="文本框 17"/>
          <p:cNvSpPr txBox="1"/>
          <p:nvPr/>
        </p:nvSpPr>
        <p:spPr>
          <a:xfrm>
            <a:off x="990308" y="1524776"/>
            <a:ext cx="3458847" cy="64516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spc="300" dirty="0">
                <a:solidFill>
                  <a:schemeClr val="tx1">
                    <a:lumMod val="75000"/>
                    <a:lumOff val="25000"/>
                  </a:schemeClr>
                </a:solidFill>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rPr>
              <a:t>Steps</a:t>
            </a:r>
            <a:endParaRPr kumimoji="0" lang="en-US" altLang="zh-CN" sz="3600" b="1" i="0" u="none" strike="noStrike" kern="1200" cap="none" spc="300" normalizeH="0" baseline="0" noProof="0" dirty="0">
              <a:ln>
                <a:noFill/>
              </a:ln>
              <a:solidFill>
                <a:schemeClr val="tx1">
                  <a:lumMod val="75000"/>
                  <a:lumOff val="25000"/>
                </a:schemeClr>
              </a:solidFill>
              <a:effectLst/>
              <a:uLnTx/>
              <a:uFillTx/>
              <a:latin typeface="微软雅黑" panose="020B0503020204020204" pitchFamily="34" charset="-122"/>
              <a:ea typeface="微软雅黑" panose="020B0503020204020204" pitchFamily="34" charset="-122"/>
              <a:cs typeface="字魂105号-简雅黑" panose="00000500000000000000" pitchFamily="2" charset="-122"/>
              <a:sym typeface="字魂154号-锐艺黑" panose="00000500000000000000" pitchFamily="2" charset="-122"/>
            </a:endParaRPr>
          </a:p>
        </p:txBody>
      </p:sp>
      <p:sp>
        <p:nvSpPr>
          <p:cNvPr id="6" name="矩形 5"/>
          <p:cNvSpPr/>
          <p:nvPr/>
        </p:nvSpPr>
        <p:spPr>
          <a:xfrm>
            <a:off x="4391660" y="2971800"/>
            <a:ext cx="386651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5. Loading slides</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矩形 6"/>
          <p:cNvSpPr/>
          <p:nvPr/>
        </p:nvSpPr>
        <p:spPr>
          <a:xfrm>
            <a:off x="4343400" y="3505200"/>
            <a:ext cx="540067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6. Start the experiment</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8" name="矩形 7"/>
          <p:cNvSpPr/>
          <p:nvPr/>
        </p:nvSpPr>
        <p:spPr>
          <a:xfrm>
            <a:off x="4343400" y="4076700"/>
            <a:ext cx="602424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7. Finish the experiment</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9" name="矩形 8"/>
          <p:cNvSpPr/>
          <p:nvPr/>
        </p:nvSpPr>
        <p:spPr>
          <a:xfrm>
            <a:off x="4281170" y="4648200"/>
            <a:ext cx="761555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 8. How to refill the primary antibody</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10" name="矩形 9"/>
          <p:cNvSpPr/>
          <p:nvPr/>
        </p:nvSpPr>
        <p:spPr>
          <a:xfrm>
            <a:off x="4391660" y="5226050"/>
            <a:ext cx="601662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9. Operation cautions</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3" name="矩形 2"/>
          <p:cNvSpPr/>
          <p:nvPr/>
        </p:nvSpPr>
        <p:spPr>
          <a:xfrm>
            <a:off x="4391660" y="5748020"/>
            <a:ext cx="7271385" cy="521970"/>
          </a:xfrm>
          <a:prstGeom prst="rect">
            <a:avLst/>
          </a:prstGeom>
        </p:spPr>
        <p:txBody>
          <a:bodyPr wrap="square">
            <a:spAutoFit/>
          </a:bodyPr>
          <a:p>
            <a:pPr algn="l">
              <a:lnSpc>
                <a:spcPct val="100000"/>
              </a:lnSpc>
              <a:spcBef>
                <a:spcPct val="0"/>
              </a:spcBef>
              <a:buFont typeface="Arial" panose="020B0604020202020204" pitchFamily="34" charset="0"/>
              <a:buNone/>
            </a:pP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10. P</a:t>
            </a:r>
            <a:r>
              <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reventive maintenance</a:t>
            </a:r>
            <a:endParaRPr kumimoji="0" lang="en-US" altLang="zh-CN" sz="2800" b="1" i="0" u="none" strike="noStrike" kern="1200" cap="none" spc="0" normalizeH="0" baseline="0" noProof="0" dirty="0">
              <a:ln w="0">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826681" cy="566968"/>
            <a:chOff x="116" y="813"/>
            <a:chExt cx="3320"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030" cy="276"/>
            </a:xfrm>
            <a:prstGeom prst="rect">
              <a:avLst/>
            </a:prstGeom>
            <a:noFill/>
            <a:ln w="9525">
              <a:noFill/>
            </a:ln>
          </p:spPr>
          <p:txBody>
            <a:bodyPr wrap="square" lIns="0" tIns="0" rIns="0" bIns="0" anchor="t" anchorCtr="0">
              <a:spAutoFit/>
            </a:bodyPr>
            <a:p>
              <a:pPr algn="l">
                <a:lnSpc>
                  <a:spcPct val="100000"/>
                </a:lnSpc>
                <a:spcBef>
                  <a:spcPct val="0"/>
                </a:spcBef>
                <a:buFont typeface="Arial" panose="020B0604020202020204" pitchFamily="34" charset="0"/>
                <a:buNone/>
              </a:pPr>
              <a:r>
                <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rPr>
                <a:t>10. </a:t>
              </a:r>
              <a:r>
                <a:rPr lang="en-US" altLang="zh-CN" sz="2800" b="1" dirty="0" smtClean="0">
                  <a:latin typeface="微软雅黑" panose="020B0503020204020204" pitchFamily="34" charset="-122"/>
                  <a:ea typeface="微软雅黑" panose="020B0503020204020204" pitchFamily="34" charset="-122"/>
                  <a:cs typeface="Times New Roman" panose="02020603050405020304" pitchFamily="18" charset="0"/>
                  <a:sym typeface="+mn-ea"/>
                </a:rPr>
                <a:t>Preventive maintenance</a:t>
              </a:r>
              <a:endParaRPr lang="en-US" altLang="zh-CN" sz="2800" b="1" dirty="0" smtClean="0">
                <a:solidFill>
                  <a:schemeClr val="tx1"/>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7" name="文本框 6"/>
          <p:cNvSpPr txBox="1"/>
          <p:nvPr/>
        </p:nvSpPr>
        <p:spPr>
          <a:xfrm>
            <a:off x="7162800" y="1600200"/>
            <a:ext cx="4285615" cy="1179195"/>
          </a:xfrm>
          <a:prstGeom prst="rect">
            <a:avLst/>
          </a:prstGeom>
          <a:noFill/>
          <a:ln w="9525">
            <a:noFill/>
          </a:ln>
        </p:spPr>
        <p:txBody>
          <a:bodyPr wrap="square">
            <a:noAutofit/>
          </a:bodyPr>
          <a:p>
            <a:pPr marL="0" indent="0"/>
            <a:r>
              <a:rPr lang="en-US" sz="1800" b="0">
                <a:latin typeface="Times New Roman" panose="02020603050405020304" pitchFamily="18" charset="0"/>
                <a:ea typeface="等线" panose="02010600030101010101" charset="-122"/>
                <a:cs typeface="宋体" panose="02010600030101010101" pitchFamily="2" charset="-122"/>
              </a:rPr>
              <a:t>     The users should perform the regularly clean and maintenance according to this table.</a:t>
            </a:r>
            <a:endParaRPr lang="en-US" altLang="en-US" sz="1800" b="0">
              <a:latin typeface="Times New Roman" panose="02020603050405020304" pitchFamily="18" charset="0"/>
              <a:ea typeface="等线" panose="02010600030101010101" charset="-122"/>
              <a:cs typeface="宋体" panose="02010600030101010101" pitchFamily="2" charset="-122"/>
            </a:endParaRPr>
          </a:p>
        </p:txBody>
      </p:sp>
      <p:pic>
        <p:nvPicPr>
          <p:cNvPr id="6" name="图片 5"/>
          <p:cNvPicPr>
            <a:picLocks noChangeAspect="1"/>
          </p:cNvPicPr>
          <p:nvPr/>
        </p:nvPicPr>
        <p:blipFill>
          <a:blip r:embed="rId7"/>
          <a:stretch>
            <a:fillRect/>
          </a:stretch>
        </p:blipFill>
        <p:spPr>
          <a:xfrm>
            <a:off x="610235" y="914400"/>
            <a:ext cx="6443345" cy="578675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文本框 2"/>
          <p:cNvSpPr txBox="1">
            <a:spLocks noChangeArrowheads="1"/>
          </p:cNvSpPr>
          <p:nvPr/>
        </p:nvSpPr>
        <p:spPr bwMode="auto">
          <a:xfrm>
            <a:off x="7712075" y="4572000"/>
            <a:ext cx="2708910" cy="1198880"/>
          </a:xfrm>
          <a:prstGeom prst="rect">
            <a:avLst/>
          </a:prstGeom>
          <a:noFill/>
          <a:ln>
            <a:noFill/>
          </a:ln>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汇报人：  </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buFont typeface="Arial" panose="020B0604020202020204" pitchFamily="34" charset="0"/>
              <a:buNone/>
              <a:defRPr/>
            </a:pP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rPr>
              <a:t>部   门</a:t>
            </a:r>
            <a:r>
              <a:rPr lang="zh-CN" altLang="en-US" sz="2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直角三角形 25"/>
          <p:cNvSpPr/>
          <p:nvPr/>
        </p:nvSpPr>
        <p:spPr>
          <a:xfrm>
            <a:off x="-1" y="2668905"/>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直角三角形 20"/>
          <p:cNvSpPr/>
          <p:nvPr/>
        </p:nvSpPr>
        <p:spPr>
          <a:xfrm flipH="1">
            <a:off x="2971800" y="2153285"/>
            <a:ext cx="9810115" cy="4996815"/>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12645" name="图片 1" descr="头像"/>
          <p:cNvPicPr>
            <a:picLocks noChangeAspect="1"/>
          </p:cNvPicPr>
          <p:nvPr/>
        </p:nvPicPr>
        <p:blipFill>
          <a:blip r:embed="rId1"/>
          <a:stretch>
            <a:fillRect/>
          </a:stretch>
        </p:blipFill>
        <p:spPr>
          <a:xfrm>
            <a:off x="10515601" y="-6985"/>
            <a:ext cx="1338262" cy="1338263"/>
          </a:xfrm>
          <a:prstGeom prst="rect">
            <a:avLst/>
          </a:prstGeom>
          <a:noFill/>
          <a:ln w="9525">
            <a:noFill/>
          </a:ln>
        </p:spPr>
      </p:pic>
      <p:sp>
        <p:nvSpPr>
          <p:cNvPr id="6" name="TextBox 19"/>
          <p:cNvSpPr txBox="1"/>
          <p:nvPr/>
        </p:nvSpPr>
        <p:spPr>
          <a:xfrm>
            <a:off x="4414838" y="2621915"/>
            <a:ext cx="3041650" cy="1198880"/>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THANKS!</a:t>
            </a:r>
            <a:endParaRPr kumimoji="0" lang="en-US"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857250" y="1027430"/>
            <a:ext cx="9601835" cy="645160"/>
          </a:xfrm>
          <a:prstGeom prst="rect">
            <a:avLst/>
          </a:prstGeom>
          <a:noFill/>
        </p:spPr>
        <p:txBody>
          <a:bodyPr wrap="square" rtlCol="0">
            <a:spAutoFit/>
          </a:bodyPr>
          <a:p>
            <a:r>
              <a:rPr lang="en-US" altLang="zh-CN" sz="1800"/>
              <a:t>1.1 check the waste containers (standard &amp; hazardous) are no more than half full (empty if required).</a:t>
            </a:r>
            <a:endParaRPr lang="en-US" altLang="zh-CN" sz="1800"/>
          </a:p>
        </p:txBody>
      </p:sp>
      <p:sp>
        <p:nvSpPr>
          <p:cNvPr id="6" name="文本框 5"/>
          <p:cNvSpPr txBox="1"/>
          <p:nvPr/>
        </p:nvSpPr>
        <p:spPr>
          <a:xfrm>
            <a:off x="857250" y="1600200"/>
            <a:ext cx="9601835" cy="645160"/>
          </a:xfrm>
          <a:prstGeom prst="rect">
            <a:avLst/>
          </a:prstGeom>
          <a:noFill/>
        </p:spPr>
        <p:txBody>
          <a:bodyPr wrap="square" rtlCol="0">
            <a:spAutoFit/>
          </a:bodyPr>
          <a:p>
            <a:r>
              <a:rPr lang="en-US" altLang="zh-CN" sz="1800"/>
              <a:t>1.2 check the large reagent containers  are sufficient, more than half full, with correct reagent (fill if required).</a:t>
            </a:r>
            <a:endParaRPr lang="en-US" altLang="zh-CN" sz="1800"/>
          </a:p>
        </p:txBody>
      </p:sp>
      <p:sp>
        <p:nvSpPr>
          <p:cNvPr id="5" name="文本框 4"/>
          <p:cNvSpPr txBox="1"/>
          <p:nvPr/>
        </p:nvSpPr>
        <p:spPr>
          <a:xfrm>
            <a:off x="543560" y="5334000"/>
            <a:ext cx="10229850" cy="1667510"/>
          </a:xfrm>
          <a:prstGeom prst="rect">
            <a:avLst/>
          </a:prstGeom>
          <a:noFill/>
        </p:spPr>
        <p:txBody>
          <a:bodyPr wrap="square" rtlCol="0" anchor="t">
            <a:noAutofit/>
          </a:bodyPr>
          <a:p>
            <a:r>
              <a:rPr lang="en-US" altLang="zh-CN">
                <a:solidFill>
                  <a:srgbClr val="FF0000"/>
                </a:solidFill>
                <a:sym typeface="+mn-ea"/>
              </a:rPr>
              <a:t>Please note</a:t>
            </a:r>
            <a:r>
              <a:rPr lang="en-US" altLang="zh-CN">
                <a:sym typeface="+mn-ea"/>
              </a:rPr>
              <a:t>:</a:t>
            </a:r>
            <a:r>
              <a:rPr lang="zh-CN" altLang="zh-CN">
                <a:sym typeface="+mn-ea"/>
              </a:rPr>
              <a:t> </a:t>
            </a:r>
            <a:r>
              <a:rPr lang="en-US" altLang="zh-CN">
                <a:sym typeface="+mn-ea"/>
              </a:rPr>
              <a:t>for the first usage or re-use in more than 1 week, before starting a run, please fill the pipe system with the large reagent solutions. Access it with “Service”account,  click in turn “System management”--“Maintenance”--“Test”--“NewTest”, select “ALL” for “Arm1” or “Arm 2” under “Washing Initialization”,then click “Start” to fill the system. After filling, please continue the below steps.</a:t>
            </a:r>
            <a:endParaRPr lang="en-US" altLang="zh-CN">
              <a:sym typeface="+mn-ea"/>
            </a:endParaRPr>
          </a:p>
        </p:txBody>
      </p:sp>
      <p:pic>
        <p:nvPicPr>
          <p:cNvPr id="7" name="图片 6"/>
          <p:cNvPicPr>
            <a:picLocks noChangeAspect="1"/>
          </p:cNvPicPr>
          <p:nvPr/>
        </p:nvPicPr>
        <p:blipFill>
          <a:blip r:embed="rId7"/>
          <a:stretch>
            <a:fillRect/>
          </a:stretch>
        </p:blipFill>
        <p:spPr>
          <a:xfrm>
            <a:off x="863600" y="1914525"/>
            <a:ext cx="9372600" cy="332803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44175" y="-6985"/>
            <a:ext cx="1309370" cy="1310005"/>
          </a:xfrm>
          <a:prstGeom prst="rect">
            <a:avLst/>
          </a:prstGeom>
          <a:noFill/>
          <a:ln w="9525">
            <a:noFill/>
          </a:ln>
        </p:spPr>
      </p:pic>
      <p:sp>
        <p:nvSpPr>
          <p:cNvPr id="4" name="文本框 3"/>
          <p:cNvSpPr txBox="1"/>
          <p:nvPr/>
        </p:nvSpPr>
        <p:spPr>
          <a:xfrm>
            <a:off x="913765" y="914400"/>
            <a:ext cx="9601835" cy="922020"/>
          </a:xfrm>
          <a:prstGeom prst="rect">
            <a:avLst/>
          </a:prstGeom>
          <a:noFill/>
        </p:spPr>
        <p:txBody>
          <a:bodyPr wrap="square" rtlCol="0">
            <a:spAutoFit/>
          </a:bodyPr>
          <a:p>
            <a:r>
              <a:rPr lang="en-US" altLang="zh-CN" sz="1800"/>
              <a:t>1.3 check the washing area and mixing station, clean or replace if necessary. Check and empty when there is liquid in the six plastic vials of the mixing station when last process ends abnormally.  Ensure the mixing stations are empty before loading a new experiment.</a:t>
            </a:r>
            <a:endParaRPr lang="en-US" altLang="zh-CN" sz="1800"/>
          </a:p>
        </p:txBody>
      </p:sp>
      <p:pic>
        <p:nvPicPr>
          <p:cNvPr id="6" name="图片 5"/>
          <p:cNvPicPr>
            <a:picLocks noChangeAspect="1"/>
          </p:cNvPicPr>
          <p:nvPr/>
        </p:nvPicPr>
        <p:blipFill>
          <a:blip r:embed="rId7"/>
          <a:stretch>
            <a:fillRect/>
          </a:stretch>
        </p:blipFill>
        <p:spPr>
          <a:xfrm>
            <a:off x="5867400" y="1836420"/>
            <a:ext cx="3350260" cy="3994785"/>
          </a:xfrm>
          <a:prstGeom prst="rect">
            <a:avLst/>
          </a:prstGeom>
        </p:spPr>
      </p:pic>
      <p:pic>
        <p:nvPicPr>
          <p:cNvPr id="7" name="图片 6"/>
          <p:cNvPicPr>
            <a:picLocks noChangeAspect="1"/>
          </p:cNvPicPr>
          <p:nvPr/>
        </p:nvPicPr>
        <p:blipFill>
          <a:blip r:embed="rId8"/>
          <a:stretch>
            <a:fillRect/>
          </a:stretch>
        </p:blipFill>
        <p:spPr>
          <a:xfrm>
            <a:off x="1066800" y="1887220"/>
            <a:ext cx="3295015" cy="3953510"/>
          </a:xfrm>
          <a:prstGeom prst="rect">
            <a:avLst/>
          </a:prstGeom>
        </p:spPr>
      </p:pic>
      <p:sp>
        <p:nvSpPr>
          <p:cNvPr id="5" name="文本框 4"/>
          <p:cNvSpPr txBox="1"/>
          <p:nvPr/>
        </p:nvSpPr>
        <p:spPr>
          <a:xfrm>
            <a:off x="610235" y="5867400"/>
            <a:ext cx="4064000" cy="368300"/>
          </a:xfrm>
          <a:prstGeom prst="rect">
            <a:avLst/>
          </a:prstGeom>
          <a:noFill/>
        </p:spPr>
        <p:txBody>
          <a:bodyPr wrap="square" rtlCol="0">
            <a:spAutoFit/>
          </a:bodyPr>
          <a:p>
            <a:r>
              <a:rPr lang="en-US" altLang="zh-CN"/>
              <a:t>Left washing area and mixing station</a:t>
            </a:r>
            <a:endParaRPr lang="en-US" altLang="zh-CN"/>
          </a:p>
        </p:txBody>
      </p:sp>
      <p:sp>
        <p:nvSpPr>
          <p:cNvPr id="8" name="文本框 7"/>
          <p:cNvSpPr txBox="1"/>
          <p:nvPr>
            <p:custDataLst>
              <p:tags r:id="rId9"/>
            </p:custDataLst>
          </p:nvPr>
        </p:nvSpPr>
        <p:spPr>
          <a:xfrm>
            <a:off x="5638800" y="5943600"/>
            <a:ext cx="4064000" cy="368300"/>
          </a:xfrm>
          <a:prstGeom prst="rect">
            <a:avLst/>
          </a:prstGeom>
          <a:noFill/>
        </p:spPr>
        <p:txBody>
          <a:bodyPr wrap="square" rtlCol="0">
            <a:spAutoFit/>
          </a:bodyPr>
          <a:p>
            <a:r>
              <a:rPr lang="en-US" altLang="zh-CN"/>
              <a:t>Right washing area and mixing station</a:t>
            </a:r>
            <a:endParaRPr lang="en-US" altLang="zh-CN"/>
          </a:p>
        </p:txBody>
      </p:sp>
      <p:sp>
        <p:nvSpPr>
          <p:cNvPr id="9" name="文本框 8"/>
          <p:cNvSpPr txBox="1"/>
          <p:nvPr/>
        </p:nvSpPr>
        <p:spPr>
          <a:xfrm>
            <a:off x="738505" y="6416040"/>
            <a:ext cx="10474325" cy="368300"/>
          </a:xfrm>
          <a:prstGeom prst="rect">
            <a:avLst/>
          </a:prstGeom>
          <a:noFill/>
        </p:spPr>
        <p:txBody>
          <a:bodyPr wrap="square" rtlCol="0">
            <a:spAutoFit/>
          </a:bodyPr>
          <a:p>
            <a:r>
              <a:rPr lang="en-US" altLang="zh-CN">
                <a:solidFill>
                  <a:srgbClr val="FF0000"/>
                </a:solidFill>
              </a:rPr>
              <a:t>Notice</a:t>
            </a:r>
            <a:r>
              <a:rPr lang="zh-CN" altLang="en-US">
                <a:solidFill>
                  <a:srgbClr val="FF0000"/>
                </a:solidFill>
              </a:rPr>
              <a:t>：</a:t>
            </a:r>
            <a:r>
              <a:rPr lang="en-US" altLang="zh-CN">
                <a:solidFill>
                  <a:srgbClr val="FF0000"/>
                </a:solidFill>
              </a:rPr>
              <a:t>please ensure the mixing station is placed in position, push it down to the bottom. </a:t>
            </a:r>
            <a:endParaRPr lang="en-US" altLang="zh-CN">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1. Check before operation and startup</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991235" y="1331595"/>
            <a:ext cx="9601835" cy="368300"/>
          </a:xfrm>
          <a:prstGeom prst="rect">
            <a:avLst/>
          </a:prstGeom>
          <a:noFill/>
        </p:spPr>
        <p:txBody>
          <a:bodyPr wrap="square" rtlCol="0">
            <a:spAutoFit/>
          </a:bodyPr>
          <a:p>
            <a:r>
              <a:rPr lang="en-US" altLang="zh-CN" sz="1800"/>
              <a:t>1.4 Check the slide lable printer, ensure the lable paper is enough. </a:t>
            </a:r>
            <a:endParaRPr lang="en-US" altLang="zh-CN" sz="1800"/>
          </a:p>
        </p:txBody>
      </p:sp>
      <p:sp>
        <p:nvSpPr>
          <p:cNvPr id="5" name="文本框 4"/>
          <p:cNvSpPr txBox="1"/>
          <p:nvPr/>
        </p:nvSpPr>
        <p:spPr>
          <a:xfrm>
            <a:off x="991235" y="1981200"/>
            <a:ext cx="9791065" cy="922020"/>
          </a:xfrm>
          <a:prstGeom prst="rect">
            <a:avLst/>
          </a:prstGeom>
          <a:noFill/>
        </p:spPr>
        <p:txBody>
          <a:bodyPr wrap="square" rtlCol="0">
            <a:spAutoFit/>
          </a:bodyPr>
          <a:p>
            <a:r>
              <a:rPr lang="en-US" altLang="zh-CN" sz="1800"/>
              <a:t>1.5 If the processing module and the host computer are off, please turn them on. </a:t>
            </a:r>
            <a:endParaRPr lang="en-US" altLang="zh-CN" sz="1800"/>
          </a:p>
          <a:p>
            <a:r>
              <a:rPr lang="en-US" altLang="zh-CN" sz="1800"/>
              <a:t>suggest you check if all slide trays are in position, or take out all slide trays before powering on the processing module.</a:t>
            </a:r>
            <a:endParaRPr lang="zh-CN" altLang="en-US" sz="1800"/>
          </a:p>
        </p:txBody>
      </p:sp>
      <p:sp>
        <p:nvSpPr>
          <p:cNvPr id="6" name="文本框 5"/>
          <p:cNvSpPr txBox="1"/>
          <p:nvPr/>
        </p:nvSpPr>
        <p:spPr>
          <a:xfrm>
            <a:off x="991235" y="2979420"/>
            <a:ext cx="9791065" cy="922020"/>
          </a:xfrm>
          <a:prstGeom prst="rect">
            <a:avLst/>
          </a:prstGeom>
          <a:noFill/>
        </p:spPr>
        <p:txBody>
          <a:bodyPr wrap="square" rtlCol="0">
            <a:spAutoFit/>
          </a:bodyPr>
          <a:p>
            <a:r>
              <a:rPr lang="en-US" altLang="zh-CN" sz="1800"/>
              <a:t>1.6 Start the client software when the host computer is running. ( For the first run,strongly recommand you check if the computer time is right before opening the client software. If not, please adjust the time zone) </a:t>
            </a:r>
            <a:endParaRPr lang="en-US" altLang="zh-CN" sz="1800"/>
          </a:p>
        </p:txBody>
      </p:sp>
      <p:sp>
        <p:nvSpPr>
          <p:cNvPr id="9" name="文本框 8"/>
          <p:cNvSpPr txBox="1"/>
          <p:nvPr/>
        </p:nvSpPr>
        <p:spPr>
          <a:xfrm>
            <a:off x="934720" y="4772025"/>
            <a:ext cx="9791065" cy="645160"/>
          </a:xfrm>
          <a:prstGeom prst="rect">
            <a:avLst/>
          </a:prstGeom>
          <a:noFill/>
        </p:spPr>
        <p:txBody>
          <a:bodyPr wrap="square" rtlCol="0">
            <a:spAutoFit/>
          </a:bodyPr>
          <a:p>
            <a:r>
              <a:rPr lang="en-US" altLang="zh-CN" sz="1800"/>
              <a:t>1.7 Once the software has started, check the “Status” screen to ensure there are no processing module notifications. Rectify before attempting to run any slides.</a:t>
            </a:r>
            <a:endParaRPr lang="en-US" altLang="zh-CN" sz="1800"/>
          </a:p>
        </p:txBody>
      </p:sp>
      <p:sp>
        <p:nvSpPr>
          <p:cNvPr id="10" name="文本框 9"/>
          <p:cNvSpPr txBox="1"/>
          <p:nvPr/>
        </p:nvSpPr>
        <p:spPr>
          <a:xfrm>
            <a:off x="914400" y="5715000"/>
            <a:ext cx="9791065" cy="368300"/>
          </a:xfrm>
          <a:prstGeom prst="rect">
            <a:avLst/>
          </a:prstGeom>
          <a:noFill/>
        </p:spPr>
        <p:txBody>
          <a:bodyPr wrap="square" rtlCol="0">
            <a:spAutoFit/>
          </a:bodyPr>
          <a:p>
            <a:r>
              <a:rPr lang="en-US" altLang="zh-CN" sz="1800"/>
              <a:t>1.8 Power on the slide lable printer.</a:t>
            </a:r>
            <a:endParaRPr lang="en-US" altLang="zh-CN" sz="1800"/>
          </a:p>
        </p:txBody>
      </p:sp>
      <p:pic>
        <p:nvPicPr>
          <p:cNvPr id="8" name="图片 7"/>
          <p:cNvPicPr>
            <a:picLocks noChangeAspect="1"/>
          </p:cNvPicPr>
          <p:nvPr/>
        </p:nvPicPr>
        <p:blipFill>
          <a:blip r:embed="rId7"/>
          <a:stretch>
            <a:fillRect/>
          </a:stretch>
        </p:blipFill>
        <p:spPr>
          <a:xfrm>
            <a:off x="1066800" y="3942080"/>
            <a:ext cx="752475" cy="7334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Protocol and reagent check</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915035" y="914400"/>
            <a:ext cx="10024745" cy="368300"/>
          </a:xfrm>
          <a:prstGeom prst="rect">
            <a:avLst/>
          </a:prstGeom>
          <a:noFill/>
        </p:spPr>
        <p:txBody>
          <a:bodyPr wrap="square" rtlCol="0">
            <a:spAutoFit/>
          </a:bodyPr>
          <a:p>
            <a:r>
              <a:rPr lang="en-US" altLang="zh-CN" sz="1800"/>
              <a:t>Check that the protocols and reagents you are going to use in the run are set up in the software.</a:t>
            </a:r>
            <a:endParaRPr lang="zh-CN" altLang="en-US" sz="1800"/>
          </a:p>
        </p:txBody>
      </p:sp>
      <p:sp>
        <p:nvSpPr>
          <p:cNvPr id="8" name="文本框 7"/>
          <p:cNvSpPr txBox="1"/>
          <p:nvPr/>
        </p:nvSpPr>
        <p:spPr>
          <a:xfrm>
            <a:off x="934720" y="1666875"/>
            <a:ext cx="10024745" cy="645160"/>
          </a:xfrm>
          <a:prstGeom prst="rect">
            <a:avLst/>
          </a:prstGeom>
          <a:noFill/>
        </p:spPr>
        <p:txBody>
          <a:bodyPr wrap="square" rtlCol="0">
            <a:spAutoFit/>
          </a:bodyPr>
          <a:p>
            <a:r>
              <a:rPr lang="en-US" altLang="zh-CN" sz="1800"/>
              <a:t>2.1 Login the software with “Admin” account, the default password is 123.  Goto “Reagent management ” page.</a:t>
            </a:r>
            <a:endParaRPr lang="zh-CN" altLang="en-US" sz="1800"/>
          </a:p>
        </p:txBody>
      </p:sp>
      <p:pic>
        <p:nvPicPr>
          <p:cNvPr id="5" name="图片 4"/>
          <p:cNvPicPr>
            <a:picLocks noChangeAspect="1"/>
          </p:cNvPicPr>
          <p:nvPr/>
        </p:nvPicPr>
        <p:blipFill>
          <a:blip r:embed="rId7"/>
          <a:stretch>
            <a:fillRect/>
          </a:stretch>
        </p:blipFill>
        <p:spPr>
          <a:xfrm>
            <a:off x="1143000" y="2362200"/>
            <a:ext cx="5359400" cy="615950"/>
          </a:xfrm>
          <a:prstGeom prst="rect">
            <a:avLst/>
          </a:prstGeom>
        </p:spPr>
      </p:pic>
      <p:sp>
        <p:nvSpPr>
          <p:cNvPr id="6" name="文本框 5"/>
          <p:cNvSpPr txBox="1"/>
          <p:nvPr/>
        </p:nvSpPr>
        <p:spPr>
          <a:xfrm>
            <a:off x="934720" y="3048000"/>
            <a:ext cx="10024745" cy="645160"/>
          </a:xfrm>
          <a:prstGeom prst="rect">
            <a:avLst/>
          </a:prstGeom>
          <a:noFill/>
        </p:spPr>
        <p:txBody>
          <a:bodyPr wrap="square" rtlCol="0">
            <a:spAutoFit/>
          </a:bodyPr>
          <a:p>
            <a:r>
              <a:rPr lang="en-US" altLang="zh-CN" sz="1800"/>
              <a:t>2.2 Click “Add” to set the name of the primary antibody reagent into the system if the antibody does not display under the list.</a:t>
            </a:r>
            <a:endParaRPr lang="zh-CN" altLang="en-US" sz="1800"/>
          </a:p>
        </p:txBody>
      </p:sp>
      <p:pic>
        <p:nvPicPr>
          <p:cNvPr id="7" name="图片 6"/>
          <p:cNvPicPr>
            <a:picLocks noChangeAspect="1"/>
          </p:cNvPicPr>
          <p:nvPr/>
        </p:nvPicPr>
        <p:blipFill>
          <a:blip r:embed="rId8"/>
          <a:stretch>
            <a:fillRect/>
          </a:stretch>
        </p:blipFill>
        <p:spPr>
          <a:xfrm>
            <a:off x="1066800" y="3693160"/>
            <a:ext cx="5235575" cy="2705100"/>
          </a:xfrm>
          <a:prstGeom prst="rect">
            <a:avLst/>
          </a:prstGeom>
        </p:spPr>
      </p:pic>
      <p:sp>
        <p:nvSpPr>
          <p:cNvPr id="9" name="文本框 8"/>
          <p:cNvSpPr txBox="1"/>
          <p:nvPr/>
        </p:nvSpPr>
        <p:spPr>
          <a:xfrm>
            <a:off x="991235" y="1298575"/>
            <a:ext cx="6096000" cy="368300"/>
          </a:xfrm>
          <a:prstGeom prst="rect">
            <a:avLst/>
          </a:prstGeom>
          <a:noFill/>
        </p:spPr>
        <p:txBody>
          <a:bodyPr wrap="square" rtlCol="0" anchor="t">
            <a:spAutoFit/>
          </a:bodyPr>
          <a:p>
            <a:r>
              <a:rPr lang="en-US" altLang="zh-CN"/>
              <a:t>C</a:t>
            </a:r>
            <a:r>
              <a:rPr lang="zh-CN" altLang="en-US"/>
              <a:t>heck the reagents:</a:t>
            </a:r>
            <a:endParaRPr lang="zh-CN"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Protocol and reagent check</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990600" y="914400"/>
            <a:ext cx="10024745" cy="1476375"/>
          </a:xfrm>
          <a:prstGeom prst="rect">
            <a:avLst/>
          </a:prstGeom>
          <a:noFill/>
        </p:spPr>
        <p:txBody>
          <a:bodyPr wrap="square" rtlCol="0">
            <a:spAutoFit/>
          </a:bodyPr>
          <a:p>
            <a:r>
              <a:rPr lang="en-US" altLang="zh-CN" sz="1800"/>
              <a:t>2.3 Goto “Reagent List”, Click “Input ID”, manually input the ID number which is located on the open container.  Then under  “Add Reagent” dialog box, select the corresponding name of the primary antibody from the option of “Open Reagent”, set the validity date. then click “OK” to bind the primary antibody and open container into the system. And please mark the primary antibody name on the open container.</a:t>
            </a:r>
            <a:endParaRPr lang="en-US" altLang="zh-CN" sz="1800"/>
          </a:p>
        </p:txBody>
      </p:sp>
      <p:pic>
        <p:nvPicPr>
          <p:cNvPr id="9" name="图片 8"/>
          <p:cNvPicPr>
            <a:picLocks noChangeAspect="1"/>
          </p:cNvPicPr>
          <p:nvPr/>
        </p:nvPicPr>
        <p:blipFill>
          <a:blip r:embed="rId7"/>
          <a:stretch>
            <a:fillRect/>
          </a:stretch>
        </p:blipFill>
        <p:spPr>
          <a:xfrm>
            <a:off x="1219200" y="2508885"/>
            <a:ext cx="3874135" cy="2091690"/>
          </a:xfrm>
          <a:prstGeom prst="rect">
            <a:avLst/>
          </a:prstGeom>
        </p:spPr>
      </p:pic>
      <p:pic>
        <p:nvPicPr>
          <p:cNvPr id="10" name="图片 9"/>
          <p:cNvPicPr>
            <a:picLocks noChangeAspect="1"/>
          </p:cNvPicPr>
          <p:nvPr/>
        </p:nvPicPr>
        <p:blipFill>
          <a:blip r:embed="rId8"/>
          <a:stretch>
            <a:fillRect/>
          </a:stretch>
        </p:blipFill>
        <p:spPr>
          <a:xfrm>
            <a:off x="6096000" y="2438400"/>
            <a:ext cx="4173855" cy="2135505"/>
          </a:xfrm>
          <a:prstGeom prst="rect">
            <a:avLst/>
          </a:prstGeom>
        </p:spPr>
      </p:pic>
      <p:sp>
        <p:nvSpPr>
          <p:cNvPr id="11" name="文本框 10"/>
          <p:cNvSpPr txBox="1"/>
          <p:nvPr/>
        </p:nvSpPr>
        <p:spPr>
          <a:xfrm>
            <a:off x="1144270" y="4724400"/>
            <a:ext cx="9195435" cy="1476375"/>
          </a:xfrm>
          <a:prstGeom prst="rect">
            <a:avLst/>
          </a:prstGeom>
          <a:noFill/>
        </p:spPr>
        <p:txBody>
          <a:bodyPr wrap="square" rtlCol="0" anchor="t">
            <a:spAutoFit/>
          </a:bodyPr>
          <a:p>
            <a:r>
              <a:rPr lang="en-US" altLang="zh-CN"/>
              <a:t>2.4 Check if there is a detection system kit in the system (refer to the below picture). if no, Click “Input ID”,  then manually input  the two long bar codes of the detection system kit to add the detection system into the system. Please get the two long bar codes on the detection system reagent kit package box.</a:t>
            </a:r>
            <a:endParaRPr lang="en-US" altLang="zh-CN"/>
          </a:p>
          <a:p>
            <a:endParaRPr lang="zh-CN" altLang="en-US"/>
          </a:p>
        </p:txBody>
      </p:sp>
      <p:pic>
        <p:nvPicPr>
          <p:cNvPr id="4" name="图片 3"/>
          <p:cNvPicPr>
            <a:picLocks noChangeAspect="1"/>
          </p:cNvPicPr>
          <p:nvPr/>
        </p:nvPicPr>
        <p:blipFill>
          <a:blip r:embed="rId9"/>
          <a:stretch>
            <a:fillRect/>
          </a:stretch>
        </p:blipFill>
        <p:spPr>
          <a:xfrm>
            <a:off x="2590800" y="5867400"/>
            <a:ext cx="2959100" cy="94234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7882865" cy="566968"/>
            <a:chOff x="116" y="813"/>
            <a:chExt cx="2965"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675"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 Protocol and reagent check</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4" name="文本框 3"/>
          <p:cNvSpPr txBox="1"/>
          <p:nvPr/>
        </p:nvSpPr>
        <p:spPr>
          <a:xfrm>
            <a:off x="915035" y="914400"/>
            <a:ext cx="10024745" cy="368300"/>
          </a:xfrm>
          <a:prstGeom prst="rect">
            <a:avLst/>
          </a:prstGeom>
          <a:noFill/>
        </p:spPr>
        <p:txBody>
          <a:bodyPr wrap="square" rtlCol="0">
            <a:spAutoFit/>
          </a:bodyPr>
          <a:p>
            <a:r>
              <a:rPr lang="en-US" altLang="zh-CN" sz="1800"/>
              <a:t>Check that the protocols and reagents you are going to use in the run are set up in the software.</a:t>
            </a:r>
            <a:endParaRPr lang="zh-CN" altLang="en-US" sz="1800"/>
          </a:p>
        </p:txBody>
      </p:sp>
      <p:sp>
        <p:nvSpPr>
          <p:cNvPr id="8" name="文本框 7"/>
          <p:cNvSpPr txBox="1"/>
          <p:nvPr/>
        </p:nvSpPr>
        <p:spPr>
          <a:xfrm>
            <a:off x="934720" y="1666875"/>
            <a:ext cx="10024745" cy="922020"/>
          </a:xfrm>
          <a:prstGeom prst="rect">
            <a:avLst/>
          </a:prstGeom>
          <a:noFill/>
        </p:spPr>
        <p:txBody>
          <a:bodyPr wrap="square" rtlCol="0">
            <a:spAutoFit/>
          </a:bodyPr>
          <a:p>
            <a:r>
              <a:rPr lang="en-US" altLang="zh-CN" sz="1800"/>
              <a:t>2.5   Goto “Protocol management ” page.  check if the built-in protocol whose name start with a asterisk(*) is suitable for the experiment you are going to use. If not, you can click “Add” to set a new protocol or click “Copy” to adjust the built-in protocol to generate a new protocol.</a:t>
            </a:r>
            <a:endParaRPr lang="zh-CN" altLang="en-US" sz="1800"/>
          </a:p>
        </p:txBody>
      </p:sp>
      <p:sp>
        <p:nvSpPr>
          <p:cNvPr id="9" name="文本框 8"/>
          <p:cNvSpPr txBox="1"/>
          <p:nvPr/>
        </p:nvSpPr>
        <p:spPr>
          <a:xfrm>
            <a:off x="991235" y="1298575"/>
            <a:ext cx="6096000" cy="368300"/>
          </a:xfrm>
          <a:prstGeom prst="rect">
            <a:avLst/>
          </a:prstGeom>
          <a:noFill/>
        </p:spPr>
        <p:txBody>
          <a:bodyPr wrap="square" rtlCol="0" anchor="t">
            <a:spAutoFit/>
          </a:bodyPr>
          <a:p>
            <a:r>
              <a:rPr lang="zh-CN" altLang="en-US"/>
              <a:t>To check the </a:t>
            </a:r>
            <a:r>
              <a:rPr lang="en-US" altLang="zh-CN"/>
              <a:t>protocols</a:t>
            </a:r>
            <a:r>
              <a:rPr lang="zh-CN" altLang="en-US"/>
              <a:t>:</a:t>
            </a:r>
            <a:endParaRPr lang="zh-CN" altLang="en-US"/>
          </a:p>
        </p:txBody>
      </p:sp>
      <p:pic>
        <p:nvPicPr>
          <p:cNvPr id="5" name="图片 4"/>
          <p:cNvPicPr>
            <a:picLocks noChangeAspect="1"/>
          </p:cNvPicPr>
          <p:nvPr/>
        </p:nvPicPr>
        <p:blipFill>
          <a:blip r:embed="rId7"/>
          <a:stretch>
            <a:fillRect/>
          </a:stretch>
        </p:blipFill>
        <p:spPr>
          <a:xfrm>
            <a:off x="1219835" y="2667000"/>
            <a:ext cx="8960485" cy="342265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3. Setting up slides</a:t>
              </a: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857250" y="990600"/>
            <a:ext cx="10024745" cy="645160"/>
          </a:xfrm>
          <a:prstGeom prst="rect">
            <a:avLst/>
          </a:prstGeom>
          <a:noFill/>
        </p:spPr>
        <p:txBody>
          <a:bodyPr wrap="square" rtlCol="0">
            <a:spAutoFit/>
          </a:bodyPr>
          <a:p>
            <a:r>
              <a:rPr lang="en-US" altLang="zh-CN" sz="1800"/>
              <a:t>3.1   Goto “Slide Management ” page.  Click “Add Case” to create a new case. Then input the “Case ID”  and set  the “ Preparation” and other details, Click “OK” .</a:t>
            </a:r>
            <a:endParaRPr lang="zh-CN" altLang="en-US" sz="1800"/>
          </a:p>
        </p:txBody>
      </p:sp>
      <p:pic>
        <p:nvPicPr>
          <p:cNvPr id="4" name="图片 3"/>
          <p:cNvPicPr>
            <a:picLocks noChangeAspect="1"/>
          </p:cNvPicPr>
          <p:nvPr/>
        </p:nvPicPr>
        <p:blipFill>
          <a:blip r:embed="rId7"/>
          <a:stretch>
            <a:fillRect/>
          </a:stretch>
        </p:blipFill>
        <p:spPr>
          <a:xfrm>
            <a:off x="1066800" y="1753235"/>
            <a:ext cx="4494530" cy="3387725"/>
          </a:xfrm>
          <a:prstGeom prst="rect">
            <a:avLst/>
          </a:prstGeom>
        </p:spPr>
      </p:pic>
      <p:pic>
        <p:nvPicPr>
          <p:cNvPr id="6" name="图片 5"/>
          <p:cNvPicPr>
            <a:picLocks noChangeAspect="1"/>
          </p:cNvPicPr>
          <p:nvPr/>
        </p:nvPicPr>
        <p:blipFill>
          <a:blip r:embed="rId8"/>
          <a:stretch>
            <a:fillRect/>
          </a:stretch>
        </p:blipFill>
        <p:spPr>
          <a:xfrm>
            <a:off x="5791200" y="1828800"/>
            <a:ext cx="4168140" cy="3307715"/>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00.xml><?xml version="1.0" encoding="utf-8"?>
<p:tagLst xmlns:p="http://schemas.openxmlformats.org/presentationml/2006/main">
  <p:tag name="PA" val="v3.2.0"/>
</p:tagLst>
</file>

<file path=ppt/tags/tag101.xml><?xml version="1.0" encoding="utf-8"?>
<p:tagLst xmlns:p="http://schemas.openxmlformats.org/presentationml/2006/main">
  <p:tag name="PA" val="v3.2.0"/>
</p:tagLst>
</file>

<file path=ppt/tags/tag102.xml><?xml version="1.0" encoding="utf-8"?>
<p:tagLst xmlns:p="http://schemas.openxmlformats.org/presentationml/2006/main">
  <p:tag name="KSO_WPP_MARK_KEY" val="e8916b5b-8d4c-4085-aa99-ae5d89773bb6"/>
  <p:tag name="COMMONDATA" val="eyJoZGlkIjoiNmE4YWE2NWM2NjkyMzUxOGRkNDNkNjJlMmYxYjJlZDkifQ=="/>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8.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PA" val="v3.2.0"/>
</p:tagLst>
</file>

<file path=ppt/tags/tag21.xml><?xml version="1.0" encoding="utf-8"?>
<p:tagLst xmlns:p="http://schemas.openxmlformats.org/presentationml/2006/main">
  <p:tag name="PA" val="v3.2.0"/>
</p:tagLst>
</file>

<file path=ppt/tags/tag22.xml><?xml version="1.0" encoding="utf-8"?>
<p:tagLst xmlns:p="http://schemas.openxmlformats.org/presentationml/2006/main">
  <p:tag name="PA" val="v3.2.0"/>
</p:tagLst>
</file>

<file path=ppt/tags/tag23.xml><?xml version="1.0" encoding="utf-8"?>
<p:tagLst xmlns:p="http://schemas.openxmlformats.org/presentationml/2006/main">
  <p:tag name="PA" val="v3.2.0"/>
</p:tagLst>
</file>

<file path=ppt/tags/tag24.xml><?xml version="1.0" encoding="utf-8"?>
<p:tagLst xmlns:p="http://schemas.openxmlformats.org/presentationml/2006/main">
  <p:tag name="PA" val="v3.2.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30.xml><?xml version="1.0" encoding="utf-8"?>
<p:tagLst xmlns:p="http://schemas.openxmlformats.org/presentationml/2006/main">
  <p:tag name="PA" val="v3.2.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PA" val="v3.2.0"/>
</p:tagLst>
</file>

<file path=ppt/tags/tag36.xml><?xml version="1.0" encoding="utf-8"?>
<p:tagLst xmlns:p="http://schemas.openxmlformats.org/presentationml/2006/main">
  <p:tag name="PA" val="v3.2.0"/>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PA" val="v3.2.0"/>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PA" val="v3.2.0"/>
</p:tagLst>
</file>

<file path=ppt/tags/tag42.xml><?xml version="1.0" encoding="utf-8"?>
<p:tagLst xmlns:p="http://schemas.openxmlformats.org/presentationml/2006/main">
  <p:tag name="PA" val="v3.2.0"/>
</p:tagLst>
</file>

<file path=ppt/tags/tag43.xml><?xml version="1.0" encoding="utf-8"?>
<p:tagLst xmlns:p="http://schemas.openxmlformats.org/presentationml/2006/main">
  <p:tag name="PA" val="v3.2.0"/>
</p:tagLst>
</file>

<file path=ppt/tags/tag44.xml><?xml version="1.0" encoding="utf-8"?>
<p:tagLst xmlns:p="http://schemas.openxmlformats.org/presentationml/2006/main">
  <p:tag name="PA" val="v3.2.0"/>
</p:tagLst>
</file>

<file path=ppt/tags/tag45.xml><?xml version="1.0" encoding="utf-8"?>
<p:tagLst xmlns:p="http://schemas.openxmlformats.org/presentationml/2006/main">
  <p:tag name="PA" val="v3.2.0"/>
</p:tagLst>
</file>

<file path=ppt/tags/tag46.xml><?xml version="1.0" encoding="utf-8"?>
<p:tagLst xmlns:p="http://schemas.openxmlformats.org/presentationml/2006/main">
  <p:tag name="PA" val="v3.2.0"/>
</p:tagLst>
</file>

<file path=ppt/tags/tag47.xml><?xml version="1.0" encoding="utf-8"?>
<p:tagLst xmlns:p="http://schemas.openxmlformats.org/presentationml/2006/main">
  <p:tag name="PA" val="v3.2.0"/>
</p:tagLst>
</file>

<file path=ppt/tags/tag48.xml><?xml version="1.0" encoding="utf-8"?>
<p:tagLst xmlns:p="http://schemas.openxmlformats.org/presentationml/2006/main">
  <p:tag name="PA" val="v3.2.0"/>
</p:tagLst>
</file>

<file path=ppt/tags/tag49.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50.xml><?xml version="1.0" encoding="utf-8"?>
<p:tagLst xmlns:p="http://schemas.openxmlformats.org/presentationml/2006/main">
  <p:tag name="PA" val="v3.2.0"/>
</p:tagLst>
</file>

<file path=ppt/tags/tag51.xml><?xml version="1.0" encoding="utf-8"?>
<p:tagLst xmlns:p="http://schemas.openxmlformats.org/presentationml/2006/main">
  <p:tag name="PA" val="v3.2.0"/>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PA" val="v3.2.0"/>
</p:tagLst>
</file>

<file path=ppt/tags/tag54.xml><?xml version="1.0" encoding="utf-8"?>
<p:tagLst xmlns:p="http://schemas.openxmlformats.org/presentationml/2006/main">
  <p:tag name="PA" val="v3.2.0"/>
</p:tagLst>
</file>

<file path=ppt/tags/tag55.xml><?xml version="1.0" encoding="utf-8"?>
<p:tagLst xmlns:p="http://schemas.openxmlformats.org/presentationml/2006/main">
  <p:tag name="PA" val="v3.2.0"/>
</p:tagLst>
</file>

<file path=ppt/tags/tag56.xml><?xml version="1.0" encoding="utf-8"?>
<p:tagLst xmlns:p="http://schemas.openxmlformats.org/presentationml/2006/main">
  <p:tag name="PA" val="v3.2.0"/>
</p:tagLst>
</file>

<file path=ppt/tags/tag57.xml><?xml version="1.0" encoding="utf-8"?>
<p:tagLst xmlns:p="http://schemas.openxmlformats.org/presentationml/2006/main">
  <p:tag name="PA" val="v3.2.0"/>
</p:tagLst>
</file>

<file path=ppt/tags/tag58.xml><?xml version="1.0" encoding="utf-8"?>
<p:tagLst xmlns:p="http://schemas.openxmlformats.org/presentationml/2006/main">
  <p:tag name="PA" val="v3.2.0"/>
</p:tagLst>
</file>

<file path=ppt/tags/tag59.xml><?xml version="1.0" encoding="utf-8"?>
<p:tagLst xmlns:p="http://schemas.openxmlformats.org/presentationml/2006/main">
  <p:tag name="PA" val="v3.2.0"/>
</p:tagLst>
</file>

<file path=ppt/tags/tag6.xml><?xml version="1.0" encoding="utf-8"?>
<p:tagLst xmlns:p="http://schemas.openxmlformats.org/presentationml/2006/main">
  <p:tag name="PA" val="v3.2.0"/>
</p:tagLst>
</file>

<file path=ppt/tags/tag60.xml><?xml version="1.0" encoding="utf-8"?>
<p:tagLst xmlns:p="http://schemas.openxmlformats.org/presentationml/2006/main">
  <p:tag name="PA" val="v3.2.0"/>
</p:tagLst>
</file>

<file path=ppt/tags/tag61.xml><?xml version="1.0" encoding="utf-8"?>
<p:tagLst xmlns:p="http://schemas.openxmlformats.org/presentationml/2006/main">
  <p:tag name="PA" val="v3.2.0"/>
</p:tagLst>
</file>

<file path=ppt/tags/tag62.xml><?xml version="1.0" encoding="utf-8"?>
<p:tagLst xmlns:p="http://schemas.openxmlformats.org/presentationml/2006/main">
  <p:tag name="PA" val="v3.2.0"/>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PA" val="v3.2.0"/>
</p:tagLst>
</file>

<file path=ppt/tags/tag67.xml><?xml version="1.0" encoding="utf-8"?>
<p:tagLst xmlns:p="http://schemas.openxmlformats.org/presentationml/2006/main">
  <p:tag name="PA" val="v3.2.0"/>
</p:tagLst>
</file>

<file path=ppt/tags/tag68.xml><?xml version="1.0" encoding="utf-8"?>
<p:tagLst xmlns:p="http://schemas.openxmlformats.org/presentationml/2006/main">
  <p:tag name="PA" val="v3.2.0"/>
</p:tagLst>
</file>

<file path=ppt/tags/tag69.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70.xml><?xml version="1.0" encoding="utf-8"?>
<p:tagLst xmlns:p="http://schemas.openxmlformats.org/presentationml/2006/main">
  <p:tag name="PA" val="v3.2.0"/>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PA" val="v3.2.0"/>
</p:tagLst>
</file>

<file path=ppt/tags/tag77.xml><?xml version="1.0" encoding="utf-8"?>
<p:tagLst xmlns:p="http://schemas.openxmlformats.org/presentationml/2006/main">
  <p:tag name="PA" val="v3.2.0"/>
</p:tagLst>
</file>

<file path=ppt/tags/tag78.xml><?xml version="1.0" encoding="utf-8"?>
<p:tagLst xmlns:p="http://schemas.openxmlformats.org/presentationml/2006/main">
  <p:tag name="PA" val="v3.2.0"/>
</p:tagLst>
</file>

<file path=ppt/tags/tag79.xml><?xml version="1.0" encoding="utf-8"?>
<p:tagLst xmlns:p="http://schemas.openxmlformats.org/presentationml/2006/main">
  <p:tag name="PA" val="v3.2.0"/>
</p:tagLst>
</file>

<file path=ppt/tags/tag8.xml><?xml version="1.0" encoding="utf-8"?>
<p:tagLst xmlns:p="http://schemas.openxmlformats.org/presentationml/2006/main">
  <p:tag name="PA" val="v3.2.0"/>
</p:tagLst>
</file>

<file path=ppt/tags/tag80.xml><?xml version="1.0" encoding="utf-8"?>
<p:tagLst xmlns:p="http://schemas.openxmlformats.org/presentationml/2006/main">
  <p:tag name="PA" val="v3.2.0"/>
</p:tagLst>
</file>

<file path=ppt/tags/tag81.xml><?xml version="1.0" encoding="utf-8"?>
<p:tagLst xmlns:p="http://schemas.openxmlformats.org/presentationml/2006/main">
  <p:tag name="PA" val="v3.2.0"/>
</p:tagLst>
</file>

<file path=ppt/tags/tag82.xml><?xml version="1.0" encoding="utf-8"?>
<p:tagLst xmlns:p="http://schemas.openxmlformats.org/presentationml/2006/main">
  <p:tag name="PA" val="v3.2.0"/>
</p:tagLst>
</file>

<file path=ppt/tags/tag83.xml><?xml version="1.0" encoding="utf-8"?>
<p:tagLst xmlns:p="http://schemas.openxmlformats.org/presentationml/2006/main">
  <p:tag name="PA" val="v3.2.0"/>
</p:tagLst>
</file>

<file path=ppt/tags/tag84.xml><?xml version="1.0" encoding="utf-8"?>
<p:tagLst xmlns:p="http://schemas.openxmlformats.org/presentationml/2006/main">
  <p:tag name="PA" val="v3.2.0"/>
</p:tagLst>
</file>

<file path=ppt/tags/tag85.xml><?xml version="1.0" encoding="utf-8"?>
<p:tagLst xmlns:p="http://schemas.openxmlformats.org/presentationml/2006/main">
  <p:tag name="PA" val="v3.2.0"/>
</p:tagLst>
</file>

<file path=ppt/tags/tag86.xml><?xml version="1.0" encoding="utf-8"?>
<p:tagLst xmlns:p="http://schemas.openxmlformats.org/presentationml/2006/main">
  <p:tag name="PA" val="v3.2.0"/>
</p:tagLst>
</file>

<file path=ppt/tags/tag87.xml><?xml version="1.0" encoding="utf-8"?>
<p:tagLst xmlns:p="http://schemas.openxmlformats.org/presentationml/2006/main">
  <p:tag name="PA" val="v3.2.0"/>
</p:tagLst>
</file>

<file path=ppt/tags/tag88.xml><?xml version="1.0" encoding="utf-8"?>
<p:tagLst xmlns:p="http://schemas.openxmlformats.org/presentationml/2006/main">
  <p:tag name="PA" val="v3.2.0"/>
</p:tagLst>
</file>

<file path=ppt/tags/tag89.xml><?xml version="1.0" encoding="utf-8"?>
<p:tagLst xmlns:p="http://schemas.openxmlformats.org/presentationml/2006/main">
  <p:tag name="PA" val="v3.2.0"/>
</p:tagLst>
</file>

<file path=ppt/tags/tag9.xml><?xml version="1.0" encoding="utf-8"?>
<p:tagLst xmlns:p="http://schemas.openxmlformats.org/presentationml/2006/main">
  <p:tag name="PA" val="v3.2.0"/>
</p:tagLst>
</file>

<file path=ppt/tags/tag90.xml><?xml version="1.0" encoding="utf-8"?>
<p:tagLst xmlns:p="http://schemas.openxmlformats.org/presentationml/2006/main">
  <p:tag name="PA" val="v3.2.0"/>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PA" val="v3.2.0"/>
</p:tagLst>
</file>

<file path=ppt/tags/tag93.xml><?xml version="1.0" encoding="utf-8"?>
<p:tagLst xmlns:p="http://schemas.openxmlformats.org/presentationml/2006/main">
  <p:tag name="PA" val="v3.2.0"/>
</p:tagLst>
</file>

<file path=ppt/tags/tag94.xml><?xml version="1.0" encoding="utf-8"?>
<p:tagLst xmlns:p="http://schemas.openxmlformats.org/presentationml/2006/main">
  <p:tag name="PA" val="v3.2.0"/>
</p:tagLst>
</file>

<file path=ppt/tags/tag95.xml><?xml version="1.0" encoding="utf-8"?>
<p:tagLst xmlns:p="http://schemas.openxmlformats.org/presentationml/2006/main">
  <p:tag name="PA" val="v3.2.0"/>
</p:tagLst>
</file>

<file path=ppt/tags/tag96.xml><?xml version="1.0" encoding="utf-8"?>
<p:tagLst xmlns:p="http://schemas.openxmlformats.org/presentationml/2006/main">
  <p:tag name="PA" val="v3.2.0"/>
</p:tagLst>
</file>

<file path=ppt/tags/tag97.xml><?xml version="1.0" encoding="utf-8"?>
<p:tagLst xmlns:p="http://schemas.openxmlformats.org/presentationml/2006/main">
  <p:tag name="PA" val="v3.2.0"/>
</p:tagLst>
</file>

<file path=ppt/tags/tag98.xml><?xml version="1.0" encoding="utf-8"?>
<p:tagLst xmlns:p="http://schemas.openxmlformats.org/presentationml/2006/main">
  <p:tag name="PA" val="v3.2.0"/>
</p:tagLst>
</file>

<file path=ppt/tags/tag99.xml><?xml version="1.0" encoding="utf-8"?>
<p:tagLst xmlns:p="http://schemas.openxmlformats.org/presentationml/2006/main">
  <p:tag name="PA" val="v3.2.0"/>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8518</Words>
  <Application>WPS 演示</Application>
  <PresentationFormat>自定义</PresentationFormat>
  <Paragraphs>177</Paragraphs>
  <Slides>21</Slides>
  <Notes>2</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21</vt:i4>
      </vt:variant>
    </vt:vector>
  </HeadingPairs>
  <TitlesOfParts>
    <vt:vector size="35" baseType="lpstr">
      <vt:lpstr>Arial</vt:lpstr>
      <vt:lpstr>宋体</vt:lpstr>
      <vt:lpstr>Wingdings</vt:lpstr>
      <vt:lpstr>Calibri Light</vt:lpstr>
      <vt:lpstr>等线 Light</vt:lpstr>
      <vt:lpstr>微软雅黑</vt:lpstr>
      <vt:lpstr>字魂154号-锐艺黑</vt:lpstr>
      <vt:lpstr>黑体</vt:lpstr>
      <vt:lpstr>字魂105号-简雅黑</vt:lpstr>
      <vt:lpstr>Times New Roman</vt:lpstr>
      <vt:lpstr>Calibri</vt:lpstr>
      <vt:lpstr>Arial Unicode MS</vt:lpstr>
      <vt:lpstr>等线</vt:lpstr>
      <vt:lpstr>1_Network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Eric</cp:lastModifiedBy>
  <cp:revision>798</cp:revision>
  <dcterms:created xsi:type="dcterms:W3CDTF">2015-10-26T13:53:00Z</dcterms:created>
  <dcterms:modified xsi:type="dcterms:W3CDTF">2024-12-25T09:32:28Z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2052-12.1.0.19302</vt:lpwstr>
  </property>
  <property fmtid="{D5CDD505-2E9C-101B-9397-08002B2CF9AE}" pid="4" name="ICV">
    <vt:lpwstr>F53CC838F47041DB8F6EFD94C3E87A3E</vt:lpwstr>
  </property>
</Properties>
</file>