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handoutMasterIdLst>
    <p:handoutMasterId r:id="rId28"/>
  </p:handoutMasterIdLst>
  <p:sldIdLst>
    <p:sldId id="9053" r:id="rId3"/>
    <p:sldId id="9055" r:id="rId4"/>
    <p:sldId id="9079" r:id="rId6"/>
    <p:sldId id="9109" r:id="rId7"/>
    <p:sldId id="9080" r:id="rId8"/>
    <p:sldId id="9081" r:id="rId9"/>
    <p:sldId id="9110" r:id="rId10"/>
    <p:sldId id="9111" r:id="rId11"/>
    <p:sldId id="9112" r:id="rId12"/>
    <p:sldId id="9113" r:id="rId13"/>
    <p:sldId id="9114" r:id="rId14"/>
    <p:sldId id="9115" r:id="rId15"/>
    <p:sldId id="9116" r:id="rId16"/>
    <p:sldId id="9117" r:id="rId17"/>
    <p:sldId id="9118" r:id="rId18"/>
    <p:sldId id="9119" r:id="rId19"/>
    <p:sldId id="9120" r:id="rId20"/>
    <p:sldId id="9099" r:id="rId21"/>
    <p:sldId id="9121" r:id="rId22"/>
    <p:sldId id="9105" r:id="rId23"/>
    <p:sldId id="9106" r:id="rId24"/>
    <p:sldId id="9107" r:id="rId25"/>
    <p:sldId id="9108" r:id="rId26"/>
    <p:sldId id="9067" r:id="rId27"/>
  </p:sldIdLst>
  <p:sldSz cx="12192000" cy="6858000"/>
  <p:notesSz cx="6858000" cy="9144000"/>
  <p:custDataLst>
    <p:tags r:id="rId33"/>
  </p:custDataLst>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90" userDrawn="1">
          <p15:clr>
            <a:srgbClr val="A4A3A4"/>
          </p15:clr>
        </p15:guide>
        <p15:guide id="2" pos="372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5236469863@sina.cn" initials="1"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23850"/>
    <a:srgbClr val="3DB15E"/>
    <a:srgbClr val="16C55E"/>
    <a:srgbClr val="13C65D"/>
    <a:srgbClr val="33CC33"/>
    <a:srgbClr val="0066FF"/>
    <a:srgbClr val="3333FF"/>
    <a:srgbClr val="FF33CC"/>
    <a:srgbClr val="CC0066"/>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1" autoAdjust="0"/>
    <p:restoredTop sz="94991" autoAdjust="0"/>
  </p:normalViewPr>
  <p:slideViewPr>
    <p:cSldViewPr showGuides="1">
      <p:cViewPr varScale="1">
        <p:scale>
          <a:sx n="80" d="100"/>
          <a:sy n="80" d="100"/>
        </p:scale>
        <p:origin x="-654" y="-96"/>
      </p:cViewPr>
      <p:guideLst>
        <p:guide orient="horz" pos="2290"/>
        <p:guide pos="3722"/>
      </p:guideLst>
    </p:cSldViewPr>
  </p:slideViewPr>
  <p:outlineViewPr>
    <p:cViewPr>
      <p:scale>
        <a:sx n="33" d="100"/>
        <a:sy n="33" d="100"/>
      </p:scale>
      <p:origin x="0" y="0"/>
    </p:cViewPr>
  </p:outlineViewPr>
  <p:notesTextViewPr>
    <p:cViewPr>
      <p:scale>
        <a:sx n="100" d="100"/>
        <a:sy n="100" d="100"/>
      </p:scale>
      <p:origin x="0" y="0"/>
    </p:cViewPr>
  </p:notesTextViewPr>
  <p:gridSpacing cx="76198" cy="7619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3" Type="http://schemas.openxmlformats.org/officeDocument/2006/relationships/tags" Target="tags/tag100.xml"/><Relationship Id="rId32" Type="http://schemas.openxmlformats.org/officeDocument/2006/relationships/commentAuthors" Target="commentAuthors.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handoutMaster" Target="handoutMasters/handoutMaster1.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Times New Roman" panose="02020603050405020304" pitchFamily="18" charset="0"/>
              <a:cs typeface="Times New Roman" panose="02020603050405020304" pitchFamily="18" charset="0"/>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Times New Roman" panose="02020603050405020304" pitchFamily="18" charset="0"/>
                <a:cs typeface="Times New Roman" panose="02020603050405020304" pitchFamily="18" charset="0"/>
              </a:rPr>
            </a:fld>
            <a:endParaRPr lang="zh-CN" altLang="en-US">
              <a:latin typeface="Times New Roman" panose="02020603050405020304" pitchFamily="18" charset="0"/>
              <a:cs typeface="Times New Roman" panose="02020603050405020304" pitchFamily="18" charset="0"/>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Times New Roman" panose="02020603050405020304" pitchFamily="18" charset="0"/>
              <a:cs typeface="Times New Roman" panose="02020603050405020304" pitchFamily="18" charset="0"/>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Times New Roman" panose="02020603050405020304" pitchFamily="18" charset="0"/>
                <a:cs typeface="Times New Roman" panose="02020603050405020304" pitchFamily="18" charset="0"/>
              </a:rPr>
            </a:fld>
            <a:endParaRPr lang="zh-CN" altLang="en-US">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p:cNvSpPr>
          <p:nvPr>
            <p:ph type="hdr" sz="quarter"/>
          </p:nvPr>
        </p:nvSpPr>
        <p:spPr>
          <a:xfrm>
            <a:off x="0" y="0"/>
            <a:ext cx="2971800" cy="457200"/>
          </a:xfrm>
          <a:prstGeom prst="rect">
            <a:avLst/>
          </a:prstGeom>
          <a:noFill/>
          <a:ln w="9525">
            <a:noFill/>
            <a:miter/>
          </a:ln>
        </p:spPr>
        <p:txBody>
          <a:bodyPr/>
          <a:lstStyle>
            <a:lvl1pPr eaLnBrk="1" hangingPunct="1">
              <a:buFont typeface="Arial" panose="020B0604020202020204" pitchFamily="34" charset="0"/>
              <a:buNone/>
              <a:defRPr sz="1200" noProof="1">
                <a:latin typeface="Times New Roman" panose="02020603050405020304" pitchFamily="18" charset="0"/>
                <a:cs typeface="Times New Roman" panose="02020603050405020304" pitchFamily="18" charset="0"/>
              </a:defRPr>
            </a:lvl1pPr>
          </a:lstStyle>
          <a:p>
            <a:pPr>
              <a:defRPr/>
            </a:pPr>
            <a:endParaRPr lang="zh-CN" altLang="en-US"/>
          </a:p>
        </p:txBody>
      </p:sp>
      <p:sp>
        <p:nvSpPr>
          <p:cNvPr id="3075" name="Rectangle 3"/>
          <p:cNvSpPr>
            <a:spLocks noGrp="1"/>
          </p:cNvSpPr>
          <p:nvPr>
            <p:ph type="dt" idx="1"/>
          </p:nvPr>
        </p:nvSpPr>
        <p:spPr>
          <a:xfrm>
            <a:off x="3884613" y="0"/>
            <a:ext cx="2971800" cy="457200"/>
          </a:xfrm>
          <a:prstGeom prst="rect">
            <a:avLst/>
          </a:prstGeom>
          <a:noFill/>
          <a:ln w="9525">
            <a:noFill/>
            <a:miter/>
          </a:ln>
        </p:spPr>
        <p:txBody>
          <a:bodyPr/>
          <a:lstStyle>
            <a:lvl1pPr algn="r" eaLnBrk="1" hangingPunct="1">
              <a:buFont typeface="Arial" panose="020B0604020202020204" pitchFamily="34" charset="0"/>
              <a:buNone/>
              <a:defRPr sz="1200" noProof="1">
                <a:latin typeface="Times New Roman" panose="02020603050405020304" pitchFamily="18" charset="0"/>
                <a:ea typeface="宋体" panose="02010600030101010101" pitchFamily="2" charset="-122"/>
                <a:cs typeface="+mn-ea"/>
              </a:defRPr>
            </a:lvl1pPr>
          </a:lstStyle>
          <a:p>
            <a:pPr>
              <a:defRPr/>
            </a:pPr>
            <a:endParaRPr lang="zh-CN" altLang="en-US"/>
          </a:p>
        </p:txBody>
      </p:sp>
      <p:sp>
        <p:nvSpPr>
          <p:cNvPr id="10244" name="Rectangle 4"/>
          <p:cNvSpPr>
            <a:spLocks noGrp="1" noRot="1" noChangeAspect="1" noChangeArrowheads="1"/>
          </p:cNvSpPr>
          <p:nvPr>
            <p:ph type="sldImg" idx="4294967295"/>
          </p:nvPr>
        </p:nvSpPr>
        <p:spPr bwMode="auto">
          <a:xfrm>
            <a:off x="381000" y="685800"/>
            <a:ext cx="609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7" name="Rectangle 5"/>
          <p:cNvSpPr>
            <a:spLocks noGrp="1" noRot="1" noChangeArrowheads="1"/>
          </p:cNvSpPr>
          <p:nvPr>
            <p:ph type="body" sz="quarter" idx="9"/>
          </p:nvPr>
        </p:nvSpPr>
        <p:spPr bwMode="auto">
          <a:xfrm>
            <a:off x="685800" y="4343400"/>
            <a:ext cx="5486400" cy="4114800"/>
          </a:xfrm>
          <a:prstGeom prst="rect">
            <a:avLst/>
          </a:prstGeom>
          <a:noFill/>
          <a:ln w="9525">
            <a:noFill/>
            <a:miter lim="800000"/>
          </a:ln>
        </p:spPr>
        <p:txBody>
          <a:bodyPr vert="horz" wrap="square" lIns="91440" tIns="45720" rIns="91440" bIns="45720" numCol="1" anchor="ctr" anchorCtr="0" compatLnSpc="1"/>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3078" name="Rectangle 6"/>
          <p:cNvSpPr>
            <a:spLocks noGrp="1"/>
          </p:cNvSpPr>
          <p:nvPr>
            <p:ph type="ftr" sz="quarter" idx="4"/>
          </p:nvPr>
        </p:nvSpPr>
        <p:spPr>
          <a:xfrm>
            <a:off x="0" y="8685213"/>
            <a:ext cx="2971800" cy="457200"/>
          </a:xfrm>
          <a:prstGeom prst="rect">
            <a:avLst/>
          </a:prstGeom>
          <a:noFill/>
          <a:ln w="9525">
            <a:noFill/>
            <a:miter/>
          </a:ln>
        </p:spPr>
        <p:txBody>
          <a:bodyPr anchor="b"/>
          <a:lstStyle>
            <a:lvl1pPr eaLnBrk="1" hangingPunct="1">
              <a:buFont typeface="Arial" panose="020B0604020202020204" pitchFamily="34" charset="0"/>
              <a:buNone/>
              <a:defRPr sz="1200" noProof="1">
                <a:latin typeface="Times New Roman" panose="02020603050405020304" pitchFamily="18" charset="0"/>
                <a:cs typeface="Times New Roman" panose="02020603050405020304" pitchFamily="18" charset="0"/>
              </a:defRPr>
            </a:lvl1pPr>
          </a:lstStyle>
          <a:p>
            <a:pPr>
              <a:defRPr/>
            </a:pPr>
            <a:endParaRPr lang="en-US" altLang="x-none"/>
          </a:p>
        </p:txBody>
      </p:sp>
      <p:sp>
        <p:nvSpPr>
          <p:cNvPr id="3079" name="Rectangle 7"/>
          <p:cNvSpPr>
            <a:spLocks noGrp="1"/>
          </p:cNvSpPr>
          <p:nvPr>
            <p:ph type="sldNum" sz="quarter" idx="5"/>
          </p:nvPr>
        </p:nvSpPr>
        <p:spPr>
          <a:xfrm>
            <a:off x="3884613" y="8685213"/>
            <a:ext cx="2971800" cy="457200"/>
          </a:xfrm>
          <a:prstGeom prst="rect">
            <a:avLst/>
          </a:prstGeom>
          <a:noFill/>
          <a:ln w="9525">
            <a:noFill/>
            <a:miter/>
          </a:ln>
        </p:spPr>
        <p:txBody>
          <a:bodyPr vert="horz" wrap="square" lIns="91440" tIns="45720" rIns="91440" bIns="45720" numCol="1" anchor="b" anchorCtr="0" compatLnSpc="1"/>
          <a:lstStyle>
            <a:lvl1pPr algn="r" eaLnBrk="1" hangingPunct="1">
              <a:buFont typeface="Arial" panose="020B0604020202020204" pitchFamily="34" charset="0"/>
              <a:buNone/>
              <a:defRPr sz="1200">
                <a:latin typeface="Times New Roman" panose="02020603050405020304" pitchFamily="18" charset="0"/>
                <a:cs typeface="Times New Roman" panose="02020603050405020304" pitchFamily="18" charset="0"/>
              </a:defRPr>
            </a:lvl1pPr>
          </a:lstStyle>
          <a:p>
            <a:pPr>
              <a:defRPr/>
            </a:pPr>
            <a:fld id="{AAA63360-73F8-48A8-A9E3-3550E28559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1pPr>
    <a:lvl2pPr marL="457200" lvl="1"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2pPr>
    <a:lvl3pPr marL="914400" lvl="2"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3pPr>
    <a:lvl4pPr marL="1371600" lvl="3"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4pPr>
    <a:lvl5pPr marL="1828800" lvl="4"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5pPr>
    <a:lvl6pPr marL="2286000" lvl="5"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6pPr>
    <a:lvl7pPr marL="2743200" lvl="6"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7pPr>
    <a:lvl8pPr marL="3200400" lvl="7"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8pPr>
    <a:lvl9pPr marL="3657600" lvl="8"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Second,</a:t>
            </a:r>
            <a:r>
              <a:rPr lang="en-US" altLang="en-US"/>
              <a:t> </a:t>
            </a:r>
            <a:r>
              <a:rPr lang="en-US" altLang="zh-CN"/>
              <a:t>insert the slide tray into the staining unit. Find an empty slide staining unit, slide the tray in, then press the “Load” button on the instrument’s front panel. The system will move the robotic arm to scan and recognize the slide IDs. Wait until the instrument confirms the slides are detected—you’ll see the slide IDs on the status screen.</a:t>
            </a:r>
            <a:endParaRPr lang="en-US" altLang="zh-CN"/>
          </a:p>
          <a:p>
            <a:r>
              <a:rPr lang="en-US" altLang="zh-CN"/>
              <a:t>If the instrument doesn’t recognize a slide, check if the label is clear, the tray is inserted correctly, or the liquid cover is properly aligned. Fix the issue and press “Load” again. here is a video, for your reference. Alright, next is loading reagents.</a:t>
            </a:r>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Just like slides, reagents need to be loaded properly for the instrument to access them.</a:t>
            </a:r>
            <a:endParaRPr lang="en-US" altLang="zh-CN"/>
          </a:p>
          <a:p>
            <a:r>
              <a:rPr lang="en-US" altLang="zh-CN"/>
              <a:t>First,</a:t>
            </a:r>
            <a:r>
              <a:rPr lang="en-US" altLang="en-US"/>
              <a:t> </a:t>
            </a:r>
            <a:r>
              <a:rPr lang="en-US" altLang="zh-CN"/>
              <a:t>load marker containers (primary antibodies). Place the marker containers into the reagent tray with the correct direction—check the labels to make sure you don’t mix them up. Press down on each container until you hear a “click”—this means it’s secured. Open the covers of the containers you’ll use in the experiment, then insert the reagent tray into the reagent platform. The robotic arm will scan and recognize the reagents. Note: The covers must be fixed on the back clamp of the tray—don’t leave them loose.</a:t>
            </a:r>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Second,</a:t>
            </a:r>
            <a:r>
              <a:rPr lang="en-US" altLang="en-US"/>
              <a:t> </a:t>
            </a:r>
            <a:r>
              <a:rPr lang="en-US" altLang="zh-CN"/>
              <a:t>load secondary antibody detection system reagents. Place the detection system containers (e.g., Peroxidase Block Reagent, DAB-A, DAB-B, Hematoxylin) onto the reagent tray. Again, press down until they click into place. Open the covers, insert the tray into the reagent platform, and let the robotic arm scan them. Double-check that each reagent is in the correct position—refer to the tray’s label guide if needed.</a:t>
            </a:r>
            <a:endParaRPr lang="en-US" altLang="zh-CN"/>
          </a:p>
          <a:p>
            <a:r>
              <a:rPr lang="en-US" altLang="zh-CN"/>
              <a:t>After loading, the status screen will show the detected reagents. If any reagent is not recognized, check the barcode, container position, or cover clamp. Now that slides and reagents are loaded, we’re ready to start the experiment.</a:t>
            </a:r>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Most experiments take 1-2 hours, depending on the protocol. Once it’s done, we’ll move to finishing up.</a:t>
            </a:r>
            <a:endParaRPr lang="en-US" altLang="zh-CN"/>
          </a:p>
          <a:p>
            <a:r>
              <a:rPr lang="en-US" altLang="zh-CN"/>
              <a:t>Finishing the experiment properly includes cleaning and storing materials for future use.</a:t>
            </a:r>
            <a:endParaRPr lang="en-US" altLang="zh-CN"/>
          </a:p>
          <a:p>
            <a:r>
              <a:rPr lang="en-US" altLang="zh-CN"/>
              <a:t>First,</a:t>
            </a:r>
            <a:r>
              <a:rPr lang="en-US" altLang="en-US"/>
              <a:t> </a:t>
            </a:r>
            <a:r>
              <a:rPr lang="en-US" altLang="zh-CN"/>
              <a:t>wait for the “Finish” status. When the experiment ends, the status screen will change to “Finish”. Don’t unload anything before this—interrupting early will ruin the slides.</a:t>
            </a:r>
            <a:endParaRPr lang="en-US" altLang="zh-CN"/>
          </a:p>
          <a:p>
            <a:r>
              <a:rPr lang="en-US" altLang="zh-CN"/>
              <a:t>Second,</a:t>
            </a:r>
            <a:r>
              <a:rPr lang="en-US" altLang="en-US"/>
              <a:t> </a:t>
            </a:r>
            <a:r>
              <a:rPr lang="en-US" altLang="zh-CN"/>
              <a:t>unload and store reagents. Remove the reagent tray from the platform, close the covers of the reagent containers, and store them according to the labels (e.g., some may need refrigeration, others room temperature). Dispose of any expired or contaminated reagents.</a:t>
            </a:r>
            <a:endParaRPr lang="en-US" altLang="zh-CN"/>
          </a:p>
          <a:p>
            <a:r>
              <a:rPr lang="en-US" altLang="zh-CN"/>
              <a:t>Thrid,</a:t>
            </a:r>
            <a:r>
              <a:rPr lang="en-US" altLang="en-US"/>
              <a:t> </a:t>
            </a:r>
            <a:r>
              <a:rPr lang="en-US" altLang="zh-CN"/>
              <a:t>unload the slides. Place the slide tray on a flat, stable surface. Hold down the slide’s label with one hand, then press down gently on the neck of the liquid cover to lift it off. Remove the slides and proceed with your lab’s next steps (e.g., mounting, imaging).</a:t>
            </a:r>
            <a:endParaRPr lang="en-US" altLang="zh-CN"/>
          </a:p>
          <a:p>
            <a:r>
              <a:rPr lang="en-US" altLang="zh-CN">
                <a:sym typeface="+mn-ea"/>
              </a:rPr>
              <a:t>Fourth,</a:t>
            </a:r>
            <a:r>
              <a:rPr lang="en-US" altLang="en-US">
                <a:sym typeface="Times New Roman" panose="02020603050405020304" pitchFamily="18" charset="0"/>
              </a:rPr>
              <a:t> </a:t>
            </a:r>
            <a:r>
              <a:rPr lang="en-US" altLang="zh-CN">
                <a:sym typeface="+mn-ea"/>
              </a:rPr>
              <a:t>clean the liquid covers. This is crucial—dirty covers can affect future experiments. Follow these steps:</a:t>
            </a:r>
            <a:endParaRPr lang="en-US" altLang="zh-CN"/>
          </a:p>
          <a:p>
            <a:endParaRPr lang="en-US" altLang="zh-CN"/>
          </a:p>
          <a:p>
            <a:r>
              <a:rPr lang="en-US" altLang="zh-CN"/>
              <a:t>Okay—almost done. Next, we’ll cover how to refill the primary antibody, a common task during experiments.</a:t>
            </a:r>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zh-CN" altLang="en-US"/>
              <a:t>1. 用新配制的 5% 漂白剂浸泡 10 分钟。</a:t>
            </a:r>
            <a:endParaRPr lang="zh-CN" altLang="en-US"/>
          </a:p>
          <a:p>
            <a:r>
              <a:rPr lang="zh-CN" altLang="en-US"/>
              <a:t>2. 用流水浸洗 10 分钟。</a:t>
            </a:r>
            <a:endParaRPr lang="zh-CN" altLang="en-US"/>
          </a:p>
          <a:p>
            <a:r>
              <a:rPr lang="zh-CN" altLang="en-US"/>
              <a:t>3. 将 Covertile 浸入 </a:t>
            </a:r>
            <a:r>
              <a:rPr lang="en-US" altLang="zh-CN"/>
              <a:t>100</a:t>
            </a:r>
            <a:r>
              <a:rPr lang="zh-CN" altLang="en-US"/>
              <a:t>% 乙醇中，共浸洗 10 min。</a:t>
            </a:r>
            <a:endParaRPr lang="zh-CN" altLang="en-US"/>
          </a:p>
          <a:p>
            <a:r>
              <a:rPr lang="zh-CN" altLang="en-US"/>
              <a:t>4. 干燥：</a:t>
            </a:r>
            <a:endParaRPr lang="zh-CN" altLang="en-US"/>
          </a:p>
          <a:p>
            <a:r>
              <a:rPr lang="zh-CN" altLang="en-US"/>
              <a:t>用无绒布擦干，或者</a:t>
            </a:r>
            <a:endParaRPr lang="zh-CN" altLang="en-US"/>
          </a:p>
          <a:p>
            <a:r>
              <a:rPr lang="zh-CN" altLang="en-US"/>
              <a:t>风干，或者</a:t>
            </a:r>
            <a:endParaRPr lang="zh-CN" altLang="en-US"/>
          </a:p>
          <a:p>
            <a:r>
              <a:rPr lang="zh-CN" altLang="en-US"/>
              <a:t>在 60°C 烘箱中干燥 10 分钟</a:t>
            </a:r>
            <a:endParaRPr lang="zh-CN" altLang="en-US"/>
          </a:p>
          <a:p>
            <a:r>
              <a:rPr lang="zh-CN" altLang="en-US"/>
              <a:t>5.仔细检查 Covertile 上是否有碎屑、裂纹或变形。若有任</a:t>
            </a:r>
            <a:endParaRPr lang="zh-CN" altLang="en-US"/>
          </a:p>
          <a:p>
            <a:r>
              <a:rPr lang="zh-CN" altLang="en-US"/>
              <a:t>何受损则将其丢弃。</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241015 adjustment</a:t>
            </a:r>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241015 adjustment</a:t>
            </a:r>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This part is all about making sure our reagents are valid and our protocols are suitable. Let’s break it down step by step.</a:t>
            </a:r>
            <a:endParaRPr lang="en-US" altLang="zh-CN"/>
          </a:p>
          <a:p>
            <a:r>
              <a:rPr lang="en-US" altLang="zh-CN"/>
              <a:t>First,</a:t>
            </a:r>
            <a:r>
              <a:rPr lang="en-US" altLang="en-US"/>
              <a:t> </a:t>
            </a:r>
            <a:r>
              <a:rPr lang="en-US" altLang="zh-CN"/>
              <a:t>log in to the client software. The default password is “123”—you can change it later for security. Once logged in, go to the “Reagent Management” page and click the “Add” button to edit reagent information. For each reagent, especially the primary antibody, you must fill in both the full name and the short name (e.g., full name “CD10”, short name “CD10”).</a:t>
            </a:r>
            <a:endParaRPr lang="en-US" altLang="zh-CN"/>
          </a:p>
          <a:p>
            <a:r>
              <a:rPr lang="en-US" altLang="zh-CN"/>
              <a:t>Next,</a:t>
            </a:r>
            <a:r>
              <a:rPr lang="en-US" altLang="en-US"/>
              <a:t> </a:t>
            </a:r>
            <a:r>
              <a:rPr lang="en-US" altLang="zh-CN"/>
              <a:t>set the default staining protocol. We use the protocol from “**** Hospital” as the base. For the antigen retrieval method, we recommend selecting “Default HIER Protocol” as suggested by the antibody, with a retrieval time of 20 minutes. A common example is the EDTA alkaline retrieval procedure: “Antigen Retrieval ER2 20min”. You can find this in the reagent settings.</a:t>
            </a:r>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Then,</a:t>
            </a:r>
            <a:r>
              <a:rPr lang="en-US" altLang="en-US"/>
              <a:t> </a:t>
            </a:r>
            <a:r>
              <a:rPr lang="en-US" altLang="zh-CN"/>
              <a:t>bind the primary antibody to the open container. Go to the “Reagent List” page, click “Input ID”, and either manually enter the long barcode on the open container or scan it with a scanner. Then select the corresponding antibody from the drop-down list, input its validity period, and click “OK” to save. After binding, use a marker pen to write the primary antibody’s name on the open container—this prevents mix-ups later.</a:t>
            </a:r>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We also need to</a:t>
            </a:r>
            <a:r>
              <a:rPr lang="en-US" altLang="en-US"/>
              <a:t> </a:t>
            </a:r>
            <a:r>
              <a:rPr lang="en-US" altLang="zh-CN"/>
              <a:t>add the detection system reagent kit</a:t>
            </a:r>
            <a:r>
              <a:rPr lang="en-US" altLang="en-US"/>
              <a:t> </a:t>
            </a:r>
            <a:r>
              <a:rPr lang="en-US" altLang="zh-CN"/>
              <a:t>to the system. Go to “Add Reagent System”, select the kit (e.g.,  SD5300). Then verify the reagent barcode—first verify the first ID, then the second one—to ensure the kit is recognized correctly.</a:t>
            </a:r>
            <a:endParaRPr lang="en-US" altLang="zh-CN"/>
          </a:p>
          <a:p>
            <a:r>
              <a:rPr lang="zh-CN" altLang="en-US"/>
              <a:t>测试</a:t>
            </a:r>
            <a:r>
              <a:rPr lang="en-US" altLang="zh-CN"/>
              <a:t>SD5300</a:t>
            </a:r>
            <a:r>
              <a:rPr lang="zh-CN" altLang="en-US"/>
              <a:t>条码，</a:t>
            </a:r>
            <a:r>
              <a:rPr lang="en-US" altLang="zh-CN"/>
              <a:t> </a:t>
            </a:r>
            <a:r>
              <a:rPr lang="zh-CN" altLang="en-US"/>
              <a:t>扫码操作视频。</a:t>
            </a:r>
            <a:endParaRPr lang="en-US" altLang="zh-CN"/>
          </a:p>
          <a:p>
            <a:r>
              <a:rPr lang="en-US" altLang="zh-CN"/>
              <a:t>021953003325025127434741060347402693474239</a:t>
            </a:r>
            <a:endParaRPr lang="en-US" altLang="zh-CN"/>
          </a:p>
          <a:p>
            <a:endParaRPr lang="en-US" altLang="zh-CN"/>
          </a:p>
          <a:p>
            <a:r>
              <a:rPr lang="en-US" altLang="zh-CN"/>
              <a:t>1213474957534748010347448383474181943958</a:t>
            </a:r>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Finally,</a:t>
            </a:r>
            <a:r>
              <a:rPr lang="en-US" altLang="en-US"/>
              <a:t> </a:t>
            </a:r>
            <a:r>
              <a:rPr lang="en-US" altLang="zh-CN"/>
              <a:t>check the built-in protocols</a:t>
            </a:r>
            <a:r>
              <a:rPr lang="en-US" altLang="en-US"/>
              <a:t> </a:t>
            </a:r>
            <a:r>
              <a:rPr lang="en-US" altLang="zh-CN"/>
              <a:t>in the “Protocol Management” page. Protocols starting with an asterisk (*) are pre-set. If they don’t fit your experiment, click “Add” to create a new one or “Copy” to modify the built-in one. For example, if you need to adjust the incubation time, edit the “Temp” and “Time” parameters, then save the new protocol with a clear name (e.g., “IHC QC-2”).</a:t>
            </a:r>
            <a:endParaRPr lang="en-US" altLang="zh-CN"/>
          </a:p>
          <a:p>
            <a:r>
              <a:rPr lang="en-US" altLang="zh-CN"/>
              <a:t>Any questions so far? Great. Now, let’s talk about setting up slides.</a:t>
            </a:r>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sym typeface="+mn-ea"/>
              </a:rPr>
              <a:t>Proper slide setup ensures that each sample is tracked correctly. There are 3 main steps here.</a:t>
            </a:r>
            <a:endParaRPr lang="en-US" altLang="zh-CN"/>
          </a:p>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Second,</a:t>
            </a:r>
            <a:r>
              <a:rPr lang="en-US" altLang="en-US"/>
              <a:t> </a:t>
            </a:r>
            <a:r>
              <a:rPr lang="en-US" altLang="zh-CN"/>
              <a:t>add slides to the case. Select the case you just created, then click “Add Slide” in the upper right corner. From the “Mark1” option, choose the primary antibody (e.g., PR, Ki67) and set other parameters according to your protocol: select “Stain Type” (IHC or ISH), “Stain State” (Single), and confirm the “Preparation” and “HIER” settings. Click “Add Slide” to create one slide—repeat this to add more slides for the same case.</a:t>
            </a:r>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Third,</a:t>
            </a:r>
            <a:r>
              <a:rPr lang="en-US" altLang="en-US"/>
              <a:t> </a:t>
            </a:r>
            <a:r>
              <a:rPr lang="en-US" altLang="zh-CN"/>
              <a:t>print and apply labels. Click “Print Label” to open the dialog box. Choose whether to print labels for the “Current Case” or “All Cases”, and “All Slides” or “Unprinted Slides”. Then click “Print” and stick the labels on the corresponding slides. This helps track each slide throughout the experiment.</a:t>
            </a:r>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4294967295"/>
          </p:nvPr>
        </p:nvSpPr>
        <p:spPr/>
      </p:sp>
      <p:sp>
        <p:nvSpPr>
          <p:cNvPr id="3" name="文本占位符 2"/>
          <p:cNvSpPr>
            <a:spLocks noGrp="1"/>
          </p:cNvSpPr>
          <p:nvPr>
            <p:ph type="body" idx="9"/>
          </p:nvPr>
        </p:nvSpPr>
        <p:spPr/>
        <p:txBody>
          <a:bodyPr/>
          <a:p>
            <a:r>
              <a:rPr lang="en-US" altLang="zh-CN"/>
              <a:t>A quick tip: When placing tissue on the slide, refer to the usage area guidelines. For 100μL or 120μL dispense volumes, the tissue should be in the smaller hatched area; for 150μL, use the larger area. This ensures the reagent covers the tissue evenly. Got it? Let’s move to loading the slides.</a:t>
            </a:r>
            <a:endParaRPr lang="en-US" altLang="zh-CN"/>
          </a:p>
          <a:p>
            <a:r>
              <a:rPr lang="en-US" altLang="zh-CN"/>
              <a:t>First,</a:t>
            </a:r>
            <a:r>
              <a:rPr lang="en-US" altLang="en-US"/>
              <a:t> </a:t>
            </a:r>
            <a:r>
              <a:rPr lang="en-US" altLang="zh-CN"/>
              <a:t>place slides on the slide tray. Put each slide in the tray, then cover them with liquid covers. Important: The key on the neck of the liquid cover must match the slot of the slide position—this locks the cover in place. Also, center the tissue on the slide as much as possible, following the usage area we just talked about.</a:t>
            </a:r>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9346F547-F6F0-4499-9CD2-14A135540682}" type="slidenum">
              <a:rPr lang="en-US" altLang="zh-CN"/>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38703FA8-0DD5-473D-B3FB-8ACC3F9E4FB5}" type="slidenum">
              <a:rPr lang="en-US" altLang="zh-CN"/>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6E03FC72-5717-4166-A1C9-91643046D484}" type="slidenum">
              <a:rPr lang="en-US" altLang="zh-CN"/>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260851" cy="1600200"/>
          </a:xfrm>
        </p:spPr>
        <p:txBody>
          <a:bodyPr anchor="t">
            <a:normAutofit/>
          </a:bodyPr>
          <a:lstStyle>
            <a:lvl1pPr>
              <a:defRPr sz="30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5384801" y="457201"/>
            <a:ext cx="5970588" cy="540385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839788" y="2057400"/>
            <a:ext cx="4260851" cy="3811588"/>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Rectangle 5"/>
          <p:cNvSpPr>
            <a:spLocks noGrp="1"/>
          </p:cNvSpPr>
          <p:nvPr>
            <p:ph type="dt" sz="half" idx="10"/>
          </p:nvPr>
        </p:nvSpPr>
        <p:spPr/>
        <p:txBody>
          <a:bodyPr/>
          <a:lstStyle>
            <a:lvl1pPr>
              <a:defRPr/>
            </a:lvl1pPr>
          </a:lstStyle>
          <a:p>
            <a:pPr>
              <a:defRPr/>
            </a:pPr>
            <a:endParaRPr lang="en-US" altLang="x-none"/>
          </a:p>
        </p:txBody>
      </p:sp>
      <p:sp>
        <p:nvSpPr>
          <p:cNvPr id="6" name="Rectangle 6"/>
          <p:cNvSpPr>
            <a:spLocks noGrp="1"/>
          </p:cNvSpPr>
          <p:nvPr>
            <p:ph type="ftr" sz="quarter" idx="11"/>
          </p:nvPr>
        </p:nvSpPr>
        <p:spPr/>
        <p:txBody>
          <a:bodyPr/>
          <a:lstStyle>
            <a:lvl1pPr>
              <a:defRPr/>
            </a:lvl1pPr>
          </a:lstStyle>
          <a:p>
            <a:pPr>
              <a:defRPr/>
            </a:pPr>
            <a:endParaRPr lang="en-US" altLang="x-none"/>
          </a:p>
        </p:txBody>
      </p:sp>
      <p:sp>
        <p:nvSpPr>
          <p:cNvPr id="7" name="Rectangle 7"/>
          <p:cNvSpPr>
            <a:spLocks noGrp="1"/>
          </p:cNvSpPr>
          <p:nvPr>
            <p:ph type="sldNum" sz="quarter" idx="12"/>
          </p:nvPr>
        </p:nvSpPr>
        <p:spPr/>
        <p:txBody>
          <a:bodyPr/>
          <a:lstStyle>
            <a:lvl1pPr>
              <a:defRPr/>
            </a:lvl1pPr>
          </a:lstStyle>
          <a:p>
            <a:pPr>
              <a:defRPr/>
            </a:pPr>
            <a:fld id="{B8F7BC54-CF92-441E-817E-98C75C872D98}"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B9DB94D6-7EE2-483F-AD17-47E5C2EF5036}"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7F933562-1737-49AD-9DF9-93775C464ECA}" type="slidenum">
              <a:rPr lang="en-US" altLang="zh-CN"/>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9B7F396F-A0D8-4027-8AD2-B723B9B13BF1}" type="slidenum">
              <a:rPr lang="en-US" altLang="zh-CN"/>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x-none"/>
          </a:p>
        </p:txBody>
      </p:sp>
      <p:sp>
        <p:nvSpPr>
          <p:cNvPr id="8" name="Footer Placeholder 4"/>
          <p:cNvSpPr>
            <a:spLocks noGrp="1"/>
          </p:cNvSpPr>
          <p:nvPr>
            <p:ph type="ftr" sz="quarter" idx="11"/>
          </p:nvPr>
        </p:nvSpPr>
        <p:spPr/>
        <p:txBody>
          <a:bodyPr/>
          <a:lstStyle>
            <a:lvl1pPr>
              <a:defRPr/>
            </a:lvl1pPr>
          </a:lstStyle>
          <a:p>
            <a:pPr>
              <a:defRPr/>
            </a:pPr>
            <a:endParaRPr lang="en-US" altLang="x-none"/>
          </a:p>
        </p:txBody>
      </p:sp>
      <p:sp>
        <p:nvSpPr>
          <p:cNvPr id="9" name="Slide Number Placeholder 5"/>
          <p:cNvSpPr>
            <a:spLocks noGrp="1"/>
          </p:cNvSpPr>
          <p:nvPr>
            <p:ph type="sldNum" sz="quarter" idx="12"/>
          </p:nvPr>
        </p:nvSpPr>
        <p:spPr/>
        <p:txBody>
          <a:bodyPr/>
          <a:lstStyle>
            <a:lvl1pPr>
              <a:defRPr/>
            </a:lvl1pPr>
          </a:lstStyle>
          <a:p>
            <a:pPr>
              <a:defRPr/>
            </a:pPr>
            <a:fld id="{9F1A96F6-F7DE-47A4-BD20-AA1314183698}"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x-none"/>
          </a:p>
        </p:txBody>
      </p:sp>
      <p:sp>
        <p:nvSpPr>
          <p:cNvPr id="4" name="Footer Placeholder 4"/>
          <p:cNvSpPr>
            <a:spLocks noGrp="1"/>
          </p:cNvSpPr>
          <p:nvPr>
            <p:ph type="ftr" sz="quarter" idx="11"/>
          </p:nvPr>
        </p:nvSpPr>
        <p:spPr/>
        <p:txBody>
          <a:bodyPr/>
          <a:lstStyle>
            <a:lvl1pPr>
              <a:defRPr/>
            </a:lvl1pPr>
          </a:lstStyle>
          <a:p>
            <a:pPr>
              <a:defRPr/>
            </a:pPr>
            <a:endParaRPr lang="en-US" altLang="x-none"/>
          </a:p>
        </p:txBody>
      </p:sp>
      <p:sp>
        <p:nvSpPr>
          <p:cNvPr id="5" name="Slide Number Placeholder 5"/>
          <p:cNvSpPr>
            <a:spLocks noGrp="1"/>
          </p:cNvSpPr>
          <p:nvPr>
            <p:ph type="sldNum" sz="quarter" idx="12"/>
          </p:nvPr>
        </p:nvSpPr>
        <p:spPr/>
        <p:txBody>
          <a:bodyPr/>
          <a:lstStyle>
            <a:lvl1pPr>
              <a:defRPr/>
            </a:lvl1pPr>
          </a:lstStyle>
          <a:p>
            <a:pPr>
              <a:defRPr/>
            </a:pPr>
            <a:fld id="{70CF9D37-6100-4BCE-A0F0-8F88335387B2}" type="slidenum">
              <a:rPr lang="en-US" altLang="zh-CN"/>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x-none"/>
          </a:p>
        </p:txBody>
      </p:sp>
      <p:sp>
        <p:nvSpPr>
          <p:cNvPr id="3" name="Footer Placeholder 4"/>
          <p:cNvSpPr>
            <a:spLocks noGrp="1"/>
          </p:cNvSpPr>
          <p:nvPr>
            <p:ph type="ftr" sz="quarter" idx="11"/>
          </p:nvPr>
        </p:nvSpPr>
        <p:spPr/>
        <p:txBody>
          <a:bodyPr/>
          <a:lstStyle>
            <a:lvl1pPr>
              <a:defRPr/>
            </a:lvl1pPr>
          </a:lstStyle>
          <a:p>
            <a:pPr>
              <a:defRPr/>
            </a:pPr>
            <a:endParaRPr lang="en-US" altLang="x-none"/>
          </a:p>
        </p:txBody>
      </p:sp>
      <p:sp>
        <p:nvSpPr>
          <p:cNvPr id="4" name="Slide Number Placeholder 5"/>
          <p:cNvSpPr>
            <a:spLocks noGrp="1"/>
          </p:cNvSpPr>
          <p:nvPr>
            <p:ph type="sldNum" sz="quarter" idx="12"/>
          </p:nvPr>
        </p:nvSpPr>
        <p:spPr/>
        <p:txBody>
          <a:bodyPr/>
          <a:lstStyle>
            <a:lvl1pPr>
              <a:defRPr/>
            </a:lvl1pPr>
          </a:lstStyle>
          <a:p>
            <a:pPr>
              <a:defRPr/>
            </a:pPr>
            <a:fld id="{9C888E11-D8F6-4199-95FC-2E54684BD58D}" type="slidenum">
              <a:rPr lang="en-US" altLang="zh-CN"/>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396C0B49-4280-423F-B7EC-DCD844E70600}" type="slidenum">
              <a:rPr lang="en-US" altLang="zh-CN"/>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80B1FD42-F66D-4759-81B8-F2DB09E5FA53}" type="slidenum">
              <a:rPr lang="en-US" altLang="zh-CN"/>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zh-CN"/>
          </a:p>
        </p:txBody>
      </p:sp>
      <p:sp>
        <p:nvSpPr>
          <p:cNvPr id="1027"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ltLang="zh-C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pPr>
              <a:defRPr/>
            </a:pPr>
            <a:endParaRPr lang="en-US" altLang="x-non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pPr>
              <a:defRPr/>
            </a:pPr>
            <a:endParaRPr lang="en-US" altLang="x-non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latin typeface="Times New Roman" panose="02020603050405020304" pitchFamily="18" charset="0"/>
                <a:cs typeface="Times New Roman" panose="02020603050405020304" pitchFamily="18" charset="0"/>
              </a:defRPr>
            </a:lvl1pPr>
          </a:lstStyle>
          <a:p>
            <a:pPr>
              <a:defRPr/>
            </a:pPr>
            <a:fld id="{AE194D88-6C88-471C-A07C-D795D3E51F99}"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Times New Roman" panose="02020603050405020304" pitchFamily="18"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Times New Roman" panose="02020603050405020304" pitchFamily="18"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Times New Roman" panose="02020603050405020304" pitchFamily="18"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Times New Roman" panose="02020603050405020304" pitchFamily="18"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Times New Roman" panose="02020603050405020304" pitchFamily="18"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image" Target="../media/image2.jpeg"/><Relationship Id="rId7" Type="http://schemas.openxmlformats.org/officeDocument/2006/relationships/image" Target="../media/image23.png"/><Relationship Id="rId6" Type="http://schemas.openxmlformats.org/officeDocument/2006/relationships/image" Target="../media/image22.png"/><Relationship Id="rId5" Type="http://schemas.microsoft.com/office/2007/relationships/media" Target="../media/media1.mp4"/><Relationship Id="rId4" Type="http://schemas.openxmlformats.org/officeDocument/2006/relationships/video" Target="../media/media1.mp4"/><Relationship Id="rId3" Type="http://schemas.openxmlformats.org/officeDocument/2006/relationships/image" Target="../media/image21.png"/><Relationship Id="rId2" Type="http://schemas.openxmlformats.org/officeDocument/2006/relationships/tags" Target="../tags/tag36.xml"/><Relationship Id="rId12" Type="http://schemas.openxmlformats.org/officeDocument/2006/relationships/notesSlide" Target="../notesSlides/notesSlide5.xml"/><Relationship Id="rId11" Type="http://schemas.openxmlformats.org/officeDocument/2006/relationships/slideLayout" Target="../slideLayouts/slideLayout2.xml"/><Relationship Id="rId10" Type="http://schemas.openxmlformats.org/officeDocument/2006/relationships/tags" Target="../tags/tag38.xml"/><Relationship Id="rId1" Type="http://schemas.openxmlformats.org/officeDocument/2006/relationships/tags" Target="../tags/tag35.xml"/></Relationships>
</file>

<file path=ppt/slides/_rels/slide11.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slideLayout" Target="../slideLayouts/slideLayout2.xml"/><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image" Target="../media/image2.jpeg"/><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tags" Target="../tags/tag40.xml"/><Relationship Id="rId1" Type="http://schemas.openxmlformats.org/officeDocument/2006/relationships/tags" Target="../tags/tag39.xm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2.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image" Target="../media/image2.jpeg"/><Relationship Id="rId3" Type="http://schemas.openxmlformats.org/officeDocument/2006/relationships/image" Target="../media/image26.png"/><Relationship Id="rId2" Type="http://schemas.openxmlformats.org/officeDocument/2006/relationships/tags" Target="../tags/tag44.xml"/><Relationship Id="rId1" Type="http://schemas.openxmlformats.org/officeDocument/2006/relationships/tags" Target="../tags/tag43.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2.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image" Target="../media/image2.jpeg"/><Relationship Id="rId3" Type="http://schemas.openxmlformats.org/officeDocument/2006/relationships/image" Target="../media/image27.png"/><Relationship Id="rId2" Type="http://schemas.openxmlformats.org/officeDocument/2006/relationships/tags" Target="../tags/tag48.xml"/><Relationship Id="rId1" Type="http://schemas.openxmlformats.org/officeDocument/2006/relationships/tags" Target="../tags/tag47.xml"/></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55.xml"/><Relationship Id="rId7" Type="http://schemas.openxmlformats.org/officeDocument/2006/relationships/tags" Target="../tags/tag54.xml"/><Relationship Id="rId6" Type="http://schemas.openxmlformats.org/officeDocument/2006/relationships/image" Target="../media/image2.jpeg"/><Relationship Id="rId5" Type="http://schemas.openxmlformats.org/officeDocument/2006/relationships/image" Target="../media/image29.png"/><Relationship Id="rId4" Type="http://schemas.openxmlformats.org/officeDocument/2006/relationships/tags" Target="../tags/tag53.xml"/><Relationship Id="rId3" Type="http://schemas.openxmlformats.org/officeDocument/2006/relationships/image" Target="../media/image28.png"/><Relationship Id="rId2" Type="http://schemas.openxmlformats.org/officeDocument/2006/relationships/tags" Target="../tags/tag52.xml"/><Relationship Id="rId10" Type="http://schemas.openxmlformats.org/officeDocument/2006/relationships/notesSlide" Target="../notesSlides/notesSlide9.xml"/><Relationship Id="rId1" Type="http://schemas.openxmlformats.org/officeDocument/2006/relationships/tags" Target="../tags/tag51.xml"/></Relationships>
</file>

<file path=ppt/slides/_rels/slide15.xml.rels><?xml version="1.0" encoding="UTF-8" standalone="yes"?>
<Relationships xmlns="http://schemas.openxmlformats.org/package/2006/relationships"><Relationship Id="rId9" Type="http://schemas.openxmlformats.org/officeDocument/2006/relationships/image" Target="../media/image2.jpeg"/><Relationship Id="rId8" Type="http://schemas.openxmlformats.org/officeDocument/2006/relationships/image" Target="../media/image31.png"/><Relationship Id="rId7" Type="http://schemas.openxmlformats.org/officeDocument/2006/relationships/tags" Target="../tags/tag59.xml"/><Relationship Id="rId6" Type="http://schemas.microsoft.com/office/2007/relationships/media" Target="../media/media2.mp4"/><Relationship Id="rId5" Type="http://schemas.openxmlformats.org/officeDocument/2006/relationships/video" Target="../media/media2.mp4"/><Relationship Id="rId4" Type="http://schemas.openxmlformats.org/officeDocument/2006/relationships/image" Target="../media/image30.png"/><Relationship Id="rId3" Type="http://schemas.openxmlformats.org/officeDocument/2006/relationships/tags" Target="../tags/tag58.xml"/><Relationship Id="rId2" Type="http://schemas.openxmlformats.org/officeDocument/2006/relationships/tags" Target="../tags/tag57.xml"/><Relationship Id="rId13" Type="http://schemas.openxmlformats.org/officeDocument/2006/relationships/notesSlide" Target="../notesSlides/notesSlide10.xml"/><Relationship Id="rId12" Type="http://schemas.openxmlformats.org/officeDocument/2006/relationships/slideLayout" Target="../slideLayouts/slideLayout2.xml"/><Relationship Id="rId11" Type="http://schemas.openxmlformats.org/officeDocument/2006/relationships/tags" Target="../tags/tag61.xml"/><Relationship Id="rId10" Type="http://schemas.openxmlformats.org/officeDocument/2006/relationships/tags" Target="../tags/tag60.xml"/><Relationship Id="rId1" Type="http://schemas.openxmlformats.org/officeDocument/2006/relationships/tags" Target="../tags/tag56.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66.xml"/><Relationship Id="rId7" Type="http://schemas.openxmlformats.org/officeDocument/2006/relationships/tags" Target="../tags/tag65.xml"/><Relationship Id="rId6" Type="http://schemas.openxmlformats.org/officeDocument/2006/relationships/image" Target="../media/image2.jpeg"/><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tags" Target="../tags/tag64.xml"/><Relationship Id="rId2" Type="http://schemas.openxmlformats.org/officeDocument/2006/relationships/tags" Target="../tags/tag63.xml"/><Relationship Id="rId10" Type="http://schemas.openxmlformats.org/officeDocument/2006/relationships/notesSlide" Target="../notesSlides/notesSlide11.xml"/><Relationship Id="rId1" Type="http://schemas.openxmlformats.org/officeDocument/2006/relationships/tags" Target="../tags/tag62.xml"/></Relationships>
</file>

<file path=ppt/slides/_rels/slide1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image" Target="../media/image2.jpeg"/><Relationship Id="rId5" Type="http://schemas.openxmlformats.org/officeDocument/2006/relationships/image" Target="../media/image35.png"/><Relationship Id="rId4" Type="http://schemas.openxmlformats.org/officeDocument/2006/relationships/image" Target="../media/image34.png"/><Relationship Id="rId3" Type="http://schemas.openxmlformats.org/officeDocument/2006/relationships/tags" Target="../tags/tag69.xml"/><Relationship Id="rId2" Type="http://schemas.openxmlformats.org/officeDocument/2006/relationships/tags" Target="../tags/tag68.xml"/><Relationship Id="rId10" Type="http://schemas.openxmlformats.org/officeDocument/2006/relationships/notesSlide" Target="../notesSlides/notesSlide12.xml"/><Relationship Id="rId1" Type="http://schemas.openxmlformats.org/officeDocument/2006/relationships/tags" Target="../tags/tag67.xml"/></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7.png"/><Relationship Id="rId7" Type="http://schemas.openxmlformats.org/officeDocument/2006/relationships/image" Target="../media/image36.png"/><Relationship Id="rId6" Type="http://schemas.openxmlformats.org/officeDocument/2006/relationships/image" Target="../media/image2.jpeg"/><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s>
</file>

<file path=ppt/slides/_rels/slide19.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tags" Target="../tags/tag78.xml"/><Relationship Id="rId1" Type="http://schemas.openxmlformats.org/officeDocument/2006/relationships/tags" Target="../tags/tag7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41.png"/><Relationship Id="rId7" Type="http://schemas.openxmlformats.org/officeDocument/2006/relationships/tags" Target="../tags/tag84.xml"/><Relationship Id="rId6" Type="http://schemas.openxmlformats.org/officeDocument/2006/relationships/image" Target="../media/image2.jpeg"/><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0" Type="http://schemas.openxmlformats.org/officeDocument/2006/relationships/notesSlide" Target="../notesSlides/notesSlide14.xml"/><Relationship Id="rId1" Type="http://schemas.openxmlformats.org/officeDocument/2006/relationships/tags" Target="../tags/tag79.xml"/></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s>
</file>

<file path=ppt/slides/_rels/slide22.xml.rels><?xml version="1.0" encoding="UTF-8" standalone="yes"?>
<Relationships xmlns="http://schemas.openxmlformats.org/package/2006/relationships"><Relationship Id="rId9" Type="http://schemas.openxmlformats.org/officeDocument/2006/relationships/notesSlide" Target="../notesSlides/notesSlide16.xml"/><Relationship Id="rId8" Type="http://schemas.openxmlformats.org/officeDocument/2006/relationships/slideLayout" Target="../slideLayouts/slideLayout2.xml"/><Relationship Id="rId7" Type="http://schemas.openxmlformats.org/officeDocument/2006/relationships/image" Target="../media/image42.png"/><Relationship Id="rId6" Type="http://schemas.openxmlformats.org/officeDocument/2006/relationships/image" Target="../media/image2.jpeg"/><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s>
</file>

<file path=ppt/slides/_rels/slide23.xml.rels><?xml version="1.0" encoding="UTF-8" standalone="yes"?>
<Relationships xmlns="http://schemas.openxmlformats.org/package/2006/relationships"><Relationship Id="rId9" Type="http://schemas.openxmlformats.org/officeDocument/2006/relationships/notesSlide" Target="../notesSlides/notesSlide17.xml"/><Relationship Id="rId8" Type="http://schemas.openxmlformats.org/officeDocument/2006/relationships/slideLayout" Target="../slideLayouts/slideLayout2.xml"/><Relationship Id="rId7" Type="http://schemas.openxmlformats.org/officeDocument/2006/relationships/image" Target="../media/image43.png"/><Relationship Id="rId6" Type="http://schemas.openxmlformats.org/officeDocument/2006/relationships/image" Target="../media/image2.jpeg"/><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6.xml"/><Relationship Id="rId7" Type="http://schemas.openxmlformats.org/officeDocument/2006/relationships/image" Target="../media/image3.png"/><Relationship Id="rId6" Type="http://schemas.openxmlformats.org/officeDocument/2006/relationships/image" Target="../media/image2.jpeg"/><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0"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png"/><Relationship Id="rId7" Type="http://schemas.openxmlformats.org/officeDocument/2006/relationships/image" Target="../media/image5.png"/><Relationship Id="rId6" Type="http://schemas.openxmlformats.org/officeDocument/2006/relationships/image" Target="../media/image2.jpeg"/><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7.png"/><Relationship Id="rId6" Type="http://schemas.openxmlformats.org/officeDocument/2006/relationships/image" Target="../media/image2.jpeg"/><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_rels/slide6.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tags" Target="../tags/tag22.xml"/><Relationship Id="rId7" Type="http://schemas.openxmlformats.org/officeDocument/2006/relationships/image" Target="../media/image8.png"/><Relationship Id="rId6" Type="http://schemas.openxmlformats.org/officeDocument/2006/relationships/image" Target="../media/image2.jpeg"/><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0" Type="http://schemas.openxmlformats.org/officeDocument/2006/relationships/slideLayout" Target="../slideLayouts/slideLayout2.xml"/><Relationship Id="rId1" Type="http://schemas.openxmlformats.org/officeDocument/2006/relationships/tags" Target="../tags/tag17.xml"/></Relationships>
</file>

<file path=ppt/slides/_rels/slide7.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13.png"/><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2" Type="http://schemas.openxmlformats.org/officeDocument/2006/relationships/notesSlide" Target="../notesSlides/notesSlide2.xml"/><Relationship Id="rId11" Type="http://schemas.openxmlformats.org/officeDocument/2006/relationships/slideLayout" Target="../slideLayouts/slideLayout2.xml"/><Relationship Id="rId10" Type="http://schemas.openxmlformats.org/officeDocument/2006/relationships/image" Target="../media/image2.jpeg"/><Relationship Id="rId1" Type="http://schemas.openxmlformats.org/officeDocument/2006/relationships/tags" Target="../tags/tag23.xml"/></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image" Target="../media/image2.jpe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tags" Target="../tags/tag28.xml"/><Relationship Id="rId10" Type="http://schemas.openxmlformats.org/officeDocument/2006/relationships/notesSlide" Target="../notesSlides/notesSlide3.xml"/><Relationship Id="rId1" Type="http://schemas.openxmlformats.org/officeDocument/2006/relationships/tags" Target="../tags/tag27.xm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image" Target="../media/image2.jpeg"/><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tags" Target="../tags/tag32.xml"/><Relationship Id="rId10" Type="http://schemas.openxmlformats.org/officeDocument/2006/relationships/notesSlide" Target="../notesSlides/notesSlide4.xml"/><Relationship Id="rId1" Type="http://schemas.openxmlformats.org/officeDocument/2006/relationships/tags" Target="../tags/tag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p:nvPr/>
        </p:nvSpPr>
        <p:spPr>
          <a:xfrm flipV="1">
            <a:off x="0" y="3429000"/>
            <a:ext cx="12204700" cy="127000"/>
          </a:xfrm>
          <a:prstGeom prst="rect">
            <a:avLst/>
          </a:prstGeom>
          <a:solidFill>
            <a:srgbClr val="43B06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ln w="0"/>
              <a:solidFill>
                <a:srgbClr val="24374E"/>
              </a:solidFill>
              <a:effectLst>
                <a:outerShdw blurRad="38100" dist="19050" dir="2700000" algn="tl" rotWithShape="0">
                  <a:prstClr val="black">
                    <a:alpha val="40000"/>
                  </a:prstClr>
                </a:outerShdw>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直角三角形 7"/>
          <p:cNvSpPr/>
          <p:nvPr/>
        </p:nvSpPr>
        <p:spPr>
          <a:xfrm rot="21120000">
            <a:off x="-501650" y="1874520"/>
            <a:ext cx="16333470" cy="599821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Times New Roman" panose="02020603050405020304" pitchFamily="18" charset="0"/>
            </a:endParaRPr>
          </a:p>
        </p:txBody>
      </p:sp>
      <p:sp>
        <p:nvSpPr>
          <p:cNvPr id="26" name="直角三角形 25"/>
          <p:cNvSpPr/>
          <p:nvPr/>
        </p:nvSpPr>
        <p:spPr>
          <a:xfrm rot="5400000">
            <a:off x="-1" y="0"/>
            <a:ext cx="4871990" cy="4871990"/>
          </a:xfrm>
          <a:prstGeom prst="rtTriangle">
            <a:avLst/>
          </a:prstGeom>
          <a:solidFill>
            <a:srgbClr val="3DB15E"/>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Times New Roman" panose="02020603050405020304" pitchFamily="18" charset="0"/>
            </a:endParaRPr>
          </a:p>
        </p:txBody>
      </p:sp>
      <p:sp>
        <p:nvSpPr>
          <p:cNvPr id="21" name="直角三角形 20"/>
          <p:cNvSpPr/>
          <p:nvPr/>
        </p:nvSpPr>
        <p:spPr>
          <a:xfrm rot="16200000" flipH="1">
            <a:off x="7719695" y="1450340"/>
            <a:ext cx="5959475" cy="3035300"/>
          </a:xfrm>
          <a:prstGeom prst="rtTriangle">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Times New Roman" panose="02020603050405020304" pitchFamily="18" charset="0"/>
            </a:endParaRPr>
          </a:p>
        </p:txBody>
      </p:sp>
      <p:sp>
        <p:nvSpPr>
          <p:cNvPr id="4" name="文本框 2"/>
          <p:cNvSpPr txBox="1">
            <a:spLocks noChangeArrowheads="1"/>
          </p:cNvSpPr>
          <p:nvPr/>
        </p:nvSpPr>
        <p:spPr bwMode="auto">
          <a:xfrm>
            <a:off x="228600" y="6245225"/>
            <a:ext cx="5309870" cy="506730"/>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buFont typeface="Times New Roman" panose="02020603050405020304" pitchFamily="18" charset="0"/>
              <a:buNone/>
              <a:defRPr/>
            </a:pPr>
            <a:endParaRPr lang="zh-CN" altLang="en-US" sz="1800" spc="150" dirty="0">
              <a:solidFill>
                <a:schemeClr val="bg1">
                  <a:lumMod val="65000"/>
                </a:schemeClr>
              </a:solidFill>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descr="白色"/>
          <p:cNvPicPr>
            <a:picLocks noChangeAspect="1"/>
          </p:cNvPicPr>
          <p:nvPr/>
        </p:nvPicPr>
        <p:blipFill>
          <a:blip r:embed="rId1"/>
          <a:stretch>
            <a:fillRect/>
          </a:stretch>
        </p:blipFill>
        <p:spPr>
          <a:xfrm>
            <a:off x="10668000" y="228600"/>
            <a:ext cx="1447165" cy="1087120"/>
          </a:xfrm>
          <a:prstGeom prst="rect">
            <a:avLst/>
          </a:prstGeom>
        </p:spPr>
      </p:pic>
      <p:sp>
        <p:nvSpPr>
          <p:cNvPr id="10" name="TextBox 19"/>
          <p:cNvSpPr txBox="1"/>
          <p:nvPr/>
        </p:nvSpPr>
        <p:spPr>
          <a:xfrm>
            <a:off x="2833371" y="2230120"/>
            <a:ext cx="5610225" cy="1198880"/>
          </a:xfrm>
          <a:prstGeom prst="rect">
            <a:avLst/>
          </a:prstGeom>
          <a:noFill/>
        </p:spPr>
        <p:txBody>
          <a:bodyPr wrap="none">
            <a:spAutoFit/>
          </a:bodyPr>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CNT300&amp;CNT330</a:t>
            </a:r>
            <a:endPar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p:txBody>
      </p:sp>
      <p:sp>
        <p:nvSpPr>
          <p:cNvPr id="6" name="TextBox 19"/>
          <p:cNvSpPr txBox="1"/>
          <p:nvPr/>
        </p:nvSpPr>
        <p:spPr>
          <a:xfrm>
            <a:off x="3292158" y="3672840"/>
            <a:ext cx="5029200" cy="1198880"/>
          </a:xfrm>
          <a:prstGeom prst="rect">
            <a:avLst/>
          </a:prstGeom>
          <a:noFill/>
        </p:spPr>
        <p:txBody>
          <a:bodyPr wrap="none">
            <a:spAutoFit/>
          </a:bodyPr>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Basic Operation</a:t>
            </a:r>
            <a:endPar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7646246" cy="470130"/>
            <a:chOff x="205" y="875"/>
            <a:chExt cx="2876"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2"/>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 2.Check Reagents and Protocols </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8" name="文本框 7"/>
          <p:cNvSpPr txBox="1"/>
          <p:nvPr/>
        </p:nvSpPr>
        <p:spPr>
          <a:xfrm>
            <a:off x="914400" y="1014095"/>
            <a:ext cx="10024745" cy="92202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  Goto “Protocol management ”             page.  Check if the built-in protocol whose name start with a asterisk(*) is suitable for your experiment. If not, you can click “Add” to set a new protocol or click “Copy” to adjust the built-in protocol to generate a new protocol.</a:t>
            </a:r>
            <a:endParaRPr lang="zh-CN" altLang="en-US" sz="1800">
              <a:latin typeface="Times New Roman" panose="02020603050405020304" pitchFamily="18" charset="0"/>
              <a:cs typeface="Times New Roman" panose="02020603050405020304" pitchFamily="18" charset="0"/>
            </a:endParaRPr>
          </a:p>
        </p:txBody>
      </p:sp>
      <p:pic>
        <p:nvPicPr>
          <p:cNvPr id="14" name="图片 13"/>
          <p:cNvPicPr>
            <a:picLocks noChangeAspect="1"/>
          </p:cNvPicPr>
          <p:nvPr/>
        </p:nvPicPr>
        <p:blipFill>
          <a:blip r:embed="rId3"/>
          <a:stretch>
            <a:fillRect/>
          </a:stretch>
        </p:blipFill>
        <p:spPr>
          <a:xfrm>
            <a:off x="934720" y="2362200"/>
            <a:ext cx="3853180" cy="1838325"/>
          </a:xfrm>
          <a:prstGeom prst="rect">
            <a:avLst/>
          </a:prstGeom>
        </p:spPr>
      </p:pic>
      <p:pic>
        <p:nvPicPr>
          <p:cNvPr id="2" name="CNT300 how to copy and create a new staining protocol">
            <a:hlinkClick r:id="" action="ppaction://media"/>
          </p:cNvPr>
          <p:cNvPicPr/>
          <p:nvPr>
            <a:videoFile r:link="rId4"/>
            <p:extLst>
              <p:ext uri="{DAA4B4D4-6D71-4841-9C94-3DE7FCFB9230}">
                <p14:media xmlns:p14="http://schemas.microsoft.com/office/powerpoint/2010/main" r:embed="rId5"/>
              </p:ext>
            </p:extLst>
          </p:nvPr>
        </p:nvPicPr>
        <p:blipFill>
          <a:blip r:embed="rId6"/>
          <a:stretch>
            <a:fillRect/>
          </a:stretch>
        </p:blipFill>
        <p:spPr>
          <a:xfrm>
            <a:off x="5410200" y="2367280"/>
            <a:ext cx="6084570" cy="3729990"/>
          </a:xfrm>
          <a:prstGeom prst="rect">
            <a:avLst/>
          </a:prstGeom>
        </p:spPr>
      </p:pic>
      <p:pic>
        <p:nvPicPr>
          <p:cNvPr id="3" name="图片 2"/>
          <p:cNvPicPr>
            <a:picLocks noChangeAspect="1"/>
          </p:cNvPicPr>
          <p:nvPr/>
        </p:nvPicPr>
        <p:blipFill>
          <a:blip r:embed="rId7"/>
          <a:stretch>
            <a:fillRect/>
          </a:stretch>
        </p:blipFill>
        <p:spPr>
          <a:xfrm>
            <a:off x="3886200" y="893445"/>
            <a:ext cx="749300" cy="438150"/>
          </a:xfrm>
          <a:prstGeom prst="rect">
            <a:avLst/>
          </a:prstGeom>
        </p:spPr>
      </p:pic>
      <p:sp>
        <p:nvSpPr>
          <p:cNvPr id="4" name="文本框 3"/>
          <p:cNvSpPr txBox="1"/>
          <p:nvPr/>
        </p:nvSpPr>
        <p:spPr>
          <a:xfrm>
            <a:off x="854710" y="4495800"/>
            <a:ext cx="4085590" cy="784225"/>
          </a:xfrm>
          <a:prstGeom prst="rect">
            <a:avLst/>
          </a:prstGeom>
          <a:noFill/>
        </p:spPr>
        <p:txBody>
          <a:bodyPr wrap="square" rtlCol="0" anchor="t">
            <a:noAutofit/>
          </a:bodyPr>
          <a:p>
            <a:r>
              <a:rPr lang="en-US" altLang="zh-CN" sz="1800" dirty="0">
                <a:latin typeface="Times New Roman" panose="02020603050405020304" pitchFamily="18" charset="0"/>
                <a:cs typeface="Times New Roman" panose="02020603050405020304" pitchFamily="18" charset="0"/>
                <a:sym typeface="+mn-ea"/>
              </a:rPr>
              <a:t>Adjust the Name and short name and relative paramters (such as incubation time), then click “Save” to generate a new one.</a:t>
            </a:r>
            <a:endParaRPr lang="en-US" altLang="zh-CN" sz="1800" dirty="0">
              <a:latin typeface="Times New Roman" panose="02020603050405020304" pitchFamily="18" charset="0"/>
              <a:cs typeface="Times New Roman" panose="02020603050405020304" pitchFamily="18" charset="0"/>
              <a:sym typeface="+mn-ea"/>
            </a:endParaRPr>
          </a:p>
        </p:txBody>
      </p:sp>
      <p:pic>
        <p:nvPicPr>
          <p:cNvPr id="12" name="图片 1" descr="头像"/>
          <p:cNvPicPr>
            <a:picLocks noChangeAspect="1"/>
          </p:cNvPicPr>
          <p:nvPr/>
        </p:nvPicPr>
        <p:blipFill>
          <a:blip r:embed="rId8"/>
          <a:stretch>
            <a:fillRect/>
          </a:stretch>
        </p:blipFill>
        <p:spPr>
          <a:xfrm>
            <a:off x="10515601" y="-6985"/>
            <a:ext cx="1338262" cy="1338263"/>
          </a:xfrm>
          <a:prstGeom prst="rect">
            <a:avLst/>
          </a:prstGeom>
          <a:noFill/>
          <a:ln w="9525">
            <a:noFill/>
          </a:ln>
        </p:spPr>
      </p:pic>
      <p:sp>
        <p:nvSpPr>
          <p:cNvPr id="5" name="PA_原创设计师QQ598969553             _2"/>
          <p:cNvSpPr/>
          <p:nvPr>
            <p:custDataLst>
              <p:tags r:id="rId9"/>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6" name="PA_原创设计师QQ598969553             _1"/>
          <p:cNvSpPr/>
          <p:nvPr>
            <p:custDataLst>
              <p:tags r:id="rId10"/>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video fullScrn="0">
              <p:cMediaNode>
                <p:cTn id="2" fill="hold" display="1">
                  <p:stCondLst>
                    <p:cond delay="indefinite"/>
                  </p:stCondLst>
                </p:cTn>
                <p:tgtEl>
                  <p:spTgt spid="2"/>
                </p:tgtEl>
              </p:cMediaNode>
            </p:video>
            <p:seq concurrent="1" nextAc="seek">
              <p:cTn id="3" restart="whenNotActive" fill="hold" evtFilter="cancelBubble" nodeType="interactiveSeq">
                <p:stCondLst>
                  <p:cond evt="onClick" delay="0">
                    <p:tgtEl>
                      <p:spTgt spid="2"/>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5529969" cy="470130"/>
            <a:chOff x="205" y="875"/>
            <a:chExt cx="2080"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2"/>
              </p:custDataLst>
            </p:nvPr>
          </p:nvSpPr>
          <p:spPr>
            <a:xfrm>
              <a:off x="406" y="875"/>
              <a:ext cx="1879" cy="276"/>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3. Setting up slides</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8" name="文本框 7"/>
          <p:cNvSpPr txBox="1"/>
          <p:nvPr/>
        </p:nvSpPr>
        <p:spPr>
          <a:xfrm>
            <a:off x="857250" y="990600"/>
            <a:ext cx="10024745" cy="64516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3.1   Goto “Slide Management ” page.  Click “Add Case” to create a new case. Then input the “Case ID”  and set  the “ Preparation” and other details, Click “OK” .</a:t>
            </a:r>
            <a:endParaRPr lang="zh-CN" altLang="en-US" sz="1800">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3"/>
          <a:stretch>
            <a:fillRect/>
          </a:stretch>
        </p:blipFill>
        <p:spPr>
          <a:xfrm>
            <a:off x="1066800" y="1753235"/>
            <a:ext cx="4494530" cy="3387725"/>
          </a:xfrm>
          <a:prstGeom prst="rect">
            <a:avLst/>
          </a:prstGeom>
        </p:spPr>
      </p:pic>
      <p:pic>
        <p:nvPicPr>
          <p:cNvPr id="6" name="图片 5"/>
          <p:cNvPicPr>
            <a:picLocks noChangeAspect="1"/>
          </p:cNvPicPr>
          <p:nvPr/>
        </p:nvPicPr>
        <p:blipFill>
          <a:blip r:embed="rId4"/>
          <a:stretch>
            <a:fillRect/>
          </a:stretch>
        </p:blipFill>
        <p:spPr>
          <a:xfrm>
            <a:off x="5791200" y="1828800"/>
            <a:ext cx="4168140" cy="3307715"/>
          </a:xfrm>
          <a:prstGeom prst="rect">
            <a:avLst/>
          </a:prstGeom>
        </p:spPr>
      </p:pic>
      <p:pic>
        <p:nvPicPr>
          <p:cNvPr id="12" name="图片 1" descr="头像"/>
          <p:cNvPicPr>
            <a:picLocks noChangeAspect="1"/>
          </p:cNvPicPr>
          <p:nvPr/>
        </p:nvPicPr>
        <p:blipFill>
          <a:blip r:embed="rId5"/>
          <a:stretch>
            <a:fillRect/>
          </a:stretch>
        </p:blipFill>
        <p:spPr>
          <a:xfrm>
            <a:off x="10515601" y="-6985"/>
            <a:ext cx="1338262" cy="1338263"/>
          </a:xfrm>
          <a:prstGeom prst="rect">
            <a:avLst/>
          </a:prstGeom>
          <a:noFill/>
          <a:ln w="9525">
            <a:noFill/>
          </a:ln>
        </p:spPr>
      </p:pic>
      <p:sp>
        <p:nvSpPr>
          <p:cNvPr id="2" name="PA_原创设计师QQ598969553             _2"/>
          <p:cNvSpPr/>
          <p:nvPr>
            <p:custDataLst>
              <p:tags r:id="rId6"/>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7"/>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5529969" cy="470130"/>
            <a:chOff x="205" y="875"/>
            <a:chExt cx="2080"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2"/>
              </p:custDataLst>
            </p:nvPr>
          </p:nvSpPr>
          <p:spPr>
            <a:xfrm>
              <a:off x="406" y="875"/>
              <a:ext cx="1879" cy="276"/>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3. Setting up slides</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1083945" y="1066800"/>
            <a:ext cx="10024745" cy="92202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3.2   Select one case added, then click “Add Slide” on the upper right. Select primary antibody from the “Mark1”option and set other parameters according to the protocol you are going to use. Click “Add Slide” to create a slide. Repeat to add more.</a:t>
            </a:r>
            <a:endParaRPr lang="zh-CN" altLang="en-US" sz="1800">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3"/>
          <a:stretch>
            <a:fillRect/>
          </a:stretch>
        </p:blipFill>
        <p:spPr>
          <a:xfrm>
            <a:off x="1212215" y="1981200"/>
            <a:ext cx="8562975" cy="4708525"/>
          </a:xfrm>
          <a:prstGeom prst="rect">
            <a:avLst/>
          </a:prstGeom>
        </p:spPr>
      </p:pic>
      <p:pic>
        <p:nvPicPr>
          <p:cNvPr id="12" name="图片 1" descr="头像"/>
          <p:cNvPicPr>
            <a:picLocks noChangeAspect="1"/>
          </p:cNvPicPr>
          <p:nvPr/>
        </p:nvPicPr>
        <p:blipFill>
          <a:blip r:embed="rId4"/>
          <a:stretch>
            <a:fillRect/>
          </a:stretch>
        </p:blipFill>
        <p:spPr>
          <a:xfrm>
            <a:off x="10515601" y="-6985"/>
            <a:ext cx="1338262" cy="1338263"/>
          </a:xfrm>
          <a:prstGeom prst="rect">
            <a:avLst/>
          </a:prstGeom>
          <a:noFill/>
          <a:ln w="9525">
            <a:noFill/>
          </a:ln>
        </p:spPr>
      </p:pic>
      <p:sp>
        <p:nvSpPr>
          <p:cNvPr id="2" name="PA_原创设计师QQ598969553             _2"/>
          <p:cNvSpPr/>
          <p:nvPr>
            <p:custDataLst>
              <p:tags r:id="rId5"/>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6"/>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5529969" cy="470130"/>
            <a:chOff x="205" y="875"/>
            <a:chExt cx="2080"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2"/>
              </p:custDataLst>
            </p:nvPr>
          </p:nvSpPr>
          <p:spPr>
            <a:xfrm>
              <a:off x="406" y="875"/>
              <a:ext cx="1879" cy="276"/>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3. Setting up slides</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1083945" y="1066800"/>
            <a:ext cx="10024745" cy="64516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3.3  Click “Print Label” to open a dialog, then click “Print”, the labels are printed. Then apply the labels with the slides. </a:t>
            </a:r>
            <a:endParaRPr lang="zh-CN" altLang="en-US" sz="1800">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3"/>
          <a:stretch>
            <a:fillRect/>
          </a:stretch>
        </p:blipFill>
        <p:spPr>
          <a:xfrm>
            <a:off x="1219200" y="1905000"/>
            <a:ext cx="7519670" cy="4445635"/>
          </a:xfrm>
          <a:prstGeom prst="rect">
            <a:avLst/>
          </a:prstGeom>
        </p:spPr>
      </p:pic>
      <p:pic>
        <p:nvPicPr>
          <p:cNvPr id="12" name="图片 1" descr="头像"/>
          <p:cNvPicPr>
            <a:picLocks noChangeAspect="1"/>
          </p:cNvPicPr>
          <p:nvPr/>
        </p:nvPicPr>
        <p:blipFill>
          <a:blip r:embed="rId4"/>
          <a:stretch>
            <a:fillRect/>
          </a:stretch>
        </p:blipFill>
        <p:spPr>
          <a:xfrm>
            <a:off x="10515601" y="-6985"/>
            <a:ext cx="1338262" cy="1338263"/>
          </a:xfrm>
          <a:prstGeom prst="rect">
            <a:avLst/>
          </a:prstGeom>
          <a:noFill/>
          <a:ln w="9525">
            <a:noFill/>
          </a:ln>
        </p:spPr>
      </p:pic>
      <p:sp>
        <p:nvSpPr>
          <p:cNvPr id="2" name="PA_原创设计师QQ598969553             _2"/>
          <p:cNvSpPr/>
          <p:nvPr>
            <p:custDataLst>
              <p:tags r:id="rId5"/>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6"/>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8590062" cy="470130"/>
            <a:chOff x="205" y="875"/>
            <a:chExt cx="3231"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2"/>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4. Loading slides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1083945" y="1066800"/>
            <a:ext cx="10024745" cy="119888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4.1 Place the slides onto the slide tray, cover them with liquid covers.</a:t>
            </a:r>
            <a:endParaRPr lang="en-US" altLang="zh-CN" sz="1800">
              <a:latin typeface="Times New Roman" panose="02020603050405020304" pitchFamily="18" charset="0"/>
              <a:cs typeface="Times New Roman" panose="02020603050405020304" pitchFamily="18" charset="0"/>
            </a:endParaRPr>
          </a:p>
          <a:p>
            <a:r>
              <a:rPr lang="en-US" altLang="zh-CN" sz="1800">
                <a:latin typeface="Times New Roman" panose="02020603050405020304" pitchFamily="18" charset="0"/>
                <a:cs typeface="Times New Roman" panose="02020603050405020304" pitchFamily="18" charset="0"/>
              </a:rPr>
              <a:t>Refer to the below picture, the key on the neck of liquid cover should match the slot of the slide position. When fixing the tissue on the slide, please refer to the below picture to fix the tissue on the middle as possibly. </a:t>
            </a:r>
            <a:endParaRPr lang="en-US" altLang="zh-CN" sz="1800">
              <a:latin typeface="Times New Roman" panose="02020603050405020304" pitchFamily="18" charset="0"/>
              <a:cs typeface="Times New Roman" panose="02020603050405020304" pitchFamily="18" charset="0"/>
            </a:endParaRPr>
          </a:p>
        </p:txBody>
      </p:sp>
      <p:pic>
        <p:nvPicPr>
          <p:cNvPr id="6" name="图片 5"/>
          <p:cNvPicPr>
            <a:picLocks noChangeAspect="1"/>
          </p:cNvPicPr>
          <p:nvPr/>
        </p:nvPicPr>
        <p:blipFill>
          <a:blip r:embed="rId3"/>
          <a:stretch>
            <a:fillRect/>
          </a:stretch>
        </p:blipFill>
        <p:spPr>
          <a:xfrm>
            <a:off x="5715000" y="2819400"/>
            <a:ext cx="5786120" cy="2092325"/>
          </a:xfrm>
          <a:prstGeom prst="rect">
            <a:avLst/>
          </a:prstGeom>
        </p:spPr>
      </p:pic>
      <p:pic>
        <p:nvPicPr>
          <p:cNvPr id="4" name="图片 3"/>
          <p:cNvPicPr>
            <a:picLocks noChangeAspect="1"/>
          </p:cNvPicPr>
          <p:nvPr>
            <p:custDataLst>
              <p:tags r:id="rId4"/>
            </p:custDataLst>
          </p:nvPr>
        </p:nvPicPr>
        <p:blipFill>
          <a:blip r:embed="rId5"/>
          <a:stretch>
            <a:fillRect/>
          </a:stretch>
        </p:blipFill>
        <p:spPr>
          <a:xfrm>
            <a:off x="762000" y="2819400"/>
            <a:ext cx="4803140" cy="2091055"/>
          </a:xfrm>
          <a:prstGeom prst="rect">
            <a:avLst/>
          </a:prstGeom>
        </p:spPr>
      </p:pic>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2" name="PA_原创设计师QQ598969553             _2"/>
          <p:cNvSpPr/>
          <p:nvPr>
            <p:custDataLst>
              <p:tags r:id="rId7"/>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8"/>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7" name="文本框 6"/>
          <p:cNvSpPr txBox="1"/>
          <p:nvPr/>
        </p:nvSpPr>
        <p:spPr>
          <a:xfrm>
            <a:off x="1576070" y="5332095"/>
            <a:ext cx="9460230" cy="368300"/>
          </a:xfrm>
          <a:prstGeom prst="rect">
            <a:avLst/>
          </a:prstGeom>
          <a:noFill/>
        </p:spPr>
        <p:txBody>
          <a:bodyPr wrap="square" rtlCol="0">
            <a:spAutoFit/>
          </a:bodyPr>
          <a:p>
            <a:r>
              <a:rPr lang="en-US" altLang="zh-CN" b="1">
                <a:solidFill>
                  <a:srgbClr val="FF0000"/>
                </a:solidFill>
                <a:latin typeface="Times New Roman" panose="02020603050405020304" pitchFamily="18" charset="0"/>
                <a:cs typeface="Times New Roman" panose="02020603050405020304" pitchFamily="18" charset="0"/>
              </a:rPr>
              <a:t>Note: Do not install the liquid cover reversely; otherwise, abnormal test results will occur.</a:t>
            </a:r>
            <a:endParaRPr lang="en-US" altLang="zh-CN"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4. Loading slides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1083945" y="1066800"/>
            <a:ext cx="10024745" cy="64516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4.2 Insert the slide tray into an empty slide staining unit. Press the “load” button on the front panel.  The system will move the robotic arm to scan and recognize identify the slide IDs.</a:t>
            </a:r>
            <a:endParaRPr lang="zh-CN" altLang="en-US" sz="1800">
              <a:latin typeface="Times New Roman" panose="02020603050405020304" pitchFamily="18" charset="0"/>
              <a:cs typeface="Times New Roman" panose="02020603050405020304" pitchFamily="18" charset="0"/>
            </a:endParaRPr>
          </a:p>
        </p:txBody>
      </p:sp>
      <p:pic>
        <p:nvPicPr>
          <p:cNvPr id="2" name="图片 1"/>
          <p:cNvPicPr>
            <a:picLocks noChangeAspect="1"/>
          </p:cNvPicPr>
          <p:nvPr/>
        </p:nvPicPr>
        <p:blipFill>
          <a:blip r:embed="rId4"/>
          <a:stretch>
            <a:fillRect/>
          </a:stretch>
        </p:blipFill>
        <p:spPr>
          <a:xfrm>
            <a:off x="1066800" y="1752600"/>
            <a:ext cx="2284730" cy="1050925"/>
          </a:xfrm>
          <a:prstGeom prst="rect">
            <a:avLst/>
          </a:prstGeom>
        </p:spPr>
      </p:pic>
      <p:pic>
        <p:nvPicPr>
          <p:cNvPr id="3" name="kk 2025-10-20 18-21-12">
            <a:hlinkClick r:id="" action="ppaction://media"/>
          </p:cNvPr>
          <p:cNvPicPr/>
          <p:nvPr>
            <a:videoFile r:link="rId5"/>
            <p:extLst>
              <p:ext uri="{DAA4B4D4-6D71-4841-9C94-3DE7FCFB9230}">
                <p14:media xmlns:p14="http://schemas.microsoft.com/office/powerpoint/2010/main" r:embed="rId6"/>
              </p:ext>
            </p:extLst>
            <p:custDataLst>
              <p:tags r:id="rId7"/>
            </p:custDataLst>
          </p:nvPr>
        </p:nvPicPr>
        <p:blipFill>
          <a:blip r:embed="rId8"/>
          <a:stretch>
            <a:fillRect/>
          </a:stretch>
        </p:blipFill>
        <p:spPr>
          <a:xfrm>
            <a:off x="3429000" y="1828800"/>
            <a:ext cx="6994525" cy="4018915"/>
          </a:xfrm>
          <a:prstGeom prst="rect">
            <a:avLst/>
          </a:prstGeom>
        </p:spPr>
      </p:pic>
      <p:pic>
        <p:nvPicPr>
          <p:cNvPr id="12" name="图片 1" descr="头像"/>
          <p:cNvPicPr>
            <a:picLocks noChangeAspect="1"/>
          </p:cNvPicPr>
          <p:nvPr/>
        </p:nvPicPr>
        <p:blipFill>
          <a:blip r:embed="rId9"/>
          <a:stretch>
            <a:fillRect/>
          </a:stretch>
        </p:blipFill>
        <p:spPr>
          <a:xfrm>
            <a:off x="10515601" y="-6985"/>
            <a:ext cx="1338262" cy="1338263"/>
          </a:xfrm>
          <a:prstGeom prst="rect">
            <a:avLst/>
          </a:prstGeom>
          <a:noFill/>
          <a:ln w="9525">
            <a:noFill/>
          </a:ln>
        </p:spPr>
      </p:pic>
      <p:sp>
        <p:nvSpPr>
          <p:cNvPr id="4" name="PA_原创设计师QQ598969553             _2"/>
          <p:cNvSpPr/>
          <p:nvPr>
            <p:custDataLst>
              <p:tags r:id="rId10"/>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6" name="PA_原创设计师QQ598969553             _1"/>
          <p:cNvSpPr/>
          <p:nvPr>
            <p:custDataLst>
              <p:tags r:id="rId11"/>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video fullScrn="0">
              <p:cMediaNode>
                <p:cTn id="2" fill="hold" display="1">
                  <p:stCondLst>
                    <p:cond delay="indefinite"/>
                  </p:st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5. Loading reagents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1083945" y="1066800"/>
            <a:ext cx="10024745" cy="119888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5.1 Place the marker containers into the reagent tray with correct direction.  Press down until the containers click into place. Open the cover of the marker containers which the experiment will use, then insert it into the reagent platform. The system will move the robotic arm to scan and recognize them. Note, the covers must be fixed on the back clamp. </a:t>
            </a:r>
            <a:endParaRPr lang="en-US" altLang="zh-CN" sz="1800">
              <a:latin typeface="Times New Roman" panose="02020603050405020304" pitchFamily="18" charset="0"/>
              <a:cs typeface="Times New Roman" panose="02020603050405020304" pitchFamily="18" charset="0"/>
            </a:endParaRPr>
          </a:p>
        </p:txBody>
      </p:sp>
      <p:pic>
        <p:nvPicPr>
          <p:cNvPr id="3" name="图片 2"/>
          <p:cNvPicPr>
            <a:picLocks noChangeAspect="1"/>
          </p:cNvPicPr>
          <p:nvPr/>
        </p:nvPicPr>
        <p:blipFill>
          <a:blip r:embed="rId4"/>
          <a:stretch>
            <a:fillRect/>
          </a:stretch>
        </p:blipFill>
        <p:spPr>
          <a:xfrm>
            <a:off x="1371600" y="3124200"/>
            <a:ext cx="3766185" cy="2840355"/>
          </a:xfrm>
          <a:prstGeom prst="rect">
            <a:avLst/>
          </a:prstGeom>
        </p:spPr>
      </p:pic>
      <p:pic>
        <p:nvPicPr>
          <p:cNvPr id="7" name="图片 6"/>
          <p:cNvPicPr>
            <a:picLocks noChangeAspect="1"/>
          </p:cNvPicPr>
          <p:nvPr/>
        </p:nvPicPr>
        <p:blipFill>
          <a:blip r:embed="rId5"/>
          <a:stretch>
            <a:fillRect/>
          </a:stretch>
        </p:blipFill>
        <p:spPr>
          <a:xfrm>
            <a:off x="5486400" y="3124200"/>
            <a:ext cx="4039235" cy="2779395"/>
          </a:xfrm>
          <a:prstGeom prst="rect">
            <a:avLst/>
          </a:prstGeom>
        </p:spPr>
      </p:pic>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2" name="PA_原创设计师QQ598969553             _2"/>
          <p:cNvSpPr/>
          <p:nvPr>
            <p:custDataLst>
              <p:tags r:id="rId7"/>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4" name="PA_原创设计师QQ598969553             _1"/>
          <p:cNvSpPr/>
          <p:nvPr>
            <p:custDataLst>
              <p:tags r:id="rId8"/>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5. Loading reagents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5" name="文本框 4"/>
          <p:cNvSpPr txBox="1"/>
          <p:nvPr/>
        </p:nvSpPr>
        <p:spPr>
          <a:xfrm>
            <a:off x="1083945" y="1066800"/>
            <a:ext cx="10024745" cy="2030095"/>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5.2 Place the secondary antibody detection system reagent containers onto the reagent tray, </a:t>
            </a:r>
            <a:r>
              <a:rPr lang="en-US" altLang="zh-CN" sz="1800">
                <a:latin typeface="Times New Roman" panose="02020603050405020304" pitchFamily="18" charset="0"/>
                <a:cs typeface="Times New Roman" panose="02020603050405020304" pitchFamily="18" charset="0"/>
                <a:sym typeface="+mn-ea"/>
              </a:rPr>
              <a:t>Press down until the containers click into place.</a:t>
            </a:r>
            <a:r>
              <a:rPr lang="en-US" altLang="zh-CN" sz="1800">
                <a:latin typeface="Times New Roman" panose="02020603050405020304" pitchFamily="18" charset="0"/>
                <a:cs typeface="Times New Roman" panose="02020603050405020304" pitchFamily="18" charset="0"/>
              </a:rPr>
              <a:t>. Then open the covers, i</a:t>
            </a:r>
            <a:r>
              <a:rPr lang="en-US" altLang="zh-CN" sz="1800">
                <a:latin typeface="Times New Roman" panose="02020603050405020304" pitchFamily="18" charset="0"/>
                <a:cs typeface="Times New Roman" panose="02020603050405020304" pitchFamily="18" charset="0"/>
                <a:sym typeface="+mn-ea"/>
              </a:rPr>
              <a:t>nsert the reagent tray into the reagent platform. The system will move the robotic arm to scan and recognize them. Note,</a:t>
            </a:r>
            <a:r>
              <a:rPr lang="en-US" altLang="zh-CN" sz="1800">
                <a:solidFill>
                  <a:srgbClr val="FF0000"/>
                </a:solidFill>
                <a:latin typeface="Times New Roman" panose="02020603050405020304" pitchFamily="18" charset="0"/>
                <a:cs typeface="Times New Roman" panose="02020603050405020304" pitchFamily="18" charset="0"/>
                <a:sym typeface="+mn-ea"/>
              </a:rPr>
              <a:t> the covers must be fixed on the back clamp of the containers.</a:t>
            </a:r>
            <a:endParaRPr lang="en-US" altLang="zh-CN" sz="1800">
              <a:latin typeface="Times New Roman" panose="02020603050405020304" pitchFamily="18" charset="0"/>
              <a:cs typeface="Times New Roman" panose="02020603050405020304" pitchFamily="18" charset="0"/>
            </a:endParaRPr>
          </a:p>
          <a:p>
            <a:endParaRPr lang="en-US" altLang="zh-CN" sz="1800">
              <a:latin typeface="Times New Roman" panose="02020603050405020304" pitchFamily="18" charset="0"/>
              <a:cs typeface="Times New Roman" panose="02020603050405020304" pitchFamily="18" charset="0"/>
            </a:endParaRPr>
          </a:p>
          <a:p>
            <a:endParaRPr lang="en-US" altLang="zh-CN" sz="1800">
              <a:latin typeface="Times New Roman" panose="02020603050405020304" pitchFamily="18" charset="0"/>
              <a:cs typeface="Times New Roman" panose="02020603050405020304" pitchFamily="18" charset="0"/>
            </a:endParaRPr>
          </a:p>
          <a:p>
            <a:endParaRPr lang="en-US" altLang="zh-CN" sz="1800">
              <a:latin typeface="Times New Roman" panose="02020603050405020304" pitchFamily="18" charset="0"/>
              <a:cs typeface="Times New Roman" panose="02020603050405020304" pitchFamily="18" charset="0"/>
            </a:endParaRPr>
          </a:p>
        </p:txBody>
      </p:sp>
      <p:pic>
        <p:nvPicPr>
          <p:cNvPr id="6" name="图片 5"/>
          <p:cNvPicPr>
            <a:picLocks noChangeAspect="1"/>
          </p:cNvPicPr>
          <p:nvPr/>
        </p:nvPicPr>
        <p:blipFill>
          <a:blip r:embed="rId4"/>
          <a:stretch>
            <a:fillRect/>
          </a:stretch>
        </p:blipFill>
        <p:spPr>
          <a:xfrm>
            <a:off x="1212215" y="2362200"/>
            <a:ext cx="4845050" cy="3031490"/>
          </a:xfrm>
          <a:prstGeom prst="rect">
            <a:avLst/>
          </a:prstGeom>
        </p:spPr>
      </p:pic>
      <p:pic>
        <p:nvPicPr>
          <p:cNvPr id="7" name="图片 6"/>
          <p:cNvPicPr>
            <a:picLocks noChangeAspect="1"/>
          </p:cNvPicPr>
          <p:nvPr/>
        </p:nvPicPr>
        <p:blipFill>
          <a:blip r:embed="rId5"/>
          <a:stretch>
            <a:fillRect/>
          </a:stretch>
        </p:blipFill>
        <p:spPr>
          <a:xfrm>
            <a:off x="6540500" y="2362200"/>
            <a:ext cx="4297680" cy="3925570"/>
          </a:xfrm>
          <a:prstGeom prst="rect">
            <a:avLst/>
          </a:prstGeom>
        </p:spPr>
      </p:pic>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2" name="PA_原创设计师QQ598969553             _2"/>
          <p:cNvSpPr/>
          <p:nvPr>
            <p:custDataLst>
              <p:tags r:id="rId7"/>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8"/>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6. Start the experiment</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4" name="图片 3"/>
          <p:cNvPicPr>
            <a:picLocks noChangeAspect="1"/>
          </p:cNvPicPr>
          <p:nvPr/>
        </p:nvPicPr>
        <p:blipFill>
          <a:blip r:embed="rId7"/>
          <a:stretch>
            <a:fillRect/>
          </a:stretch>
        </p:blipFill>
        <p:spPr>
          <a:xfrm>
            <a:off x="481330" y="1828800"/>
            <a:ext cx="9788525" cy="4824095"/>
          </a:xfrm>
          <a:prstGeom prst="rect">
            <a:avLst/>
          </a:prstGeom>
        </p:spPr>
      </p:pic>
      <p:sp>
        <p:nvSpPr>
          <p:cNvPr id="5" name="文本框 4"/>
          <p:cNvSpPr txBox="1"/>
          <p:nvPr/>
        </p:nvSpPr>
        <p:spPr>
          <a:xfrm>
            <a:off x="610235" y="1143000"/>
            <a:ext cx="9574530" cy="64516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  Goto the Status Screen, when the slide staining unit displays “Ready” status,  click          to begin running the experiment.  </a:t>
            </a:r>
            <a:endParaRPr lang="en-US" altLang="zh-CN">
              <a:latin typeface="Times New Roman" panose="02020603050405020304" pitchFamily="18" charset="0"/>
              <a:cs typeface="Times New Roman" panose="02020603050405020304" pitchFamily="18" charset="0"/>
            </a:endParaRPr>
          </a:p>
        </p:txBody>
      </p:sp>
      <p:pic>
        <p:nvPicPr>
          <p:cNvPr id="6" name="图片 5"/>
          <p:cNvPicPr>
            <a:picLocks noChangeAspect="1"/>
          </p:cNvPicPr>
          <p:nvPr/>
        </p:nvPicPr>
        <p:blipFill>
          <a:blip r:embed="rId8"/>
          <a:stretch>
            <a:fillRect/>
          </a:stretch>
        </p:blipFill>
        <p:spPr>
          <a:xfrm>
            <a:off x="9220200" y="1219200"/>
            <a:ext cx="495300" cy="2921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152335" y="76201"/>
            <a:ext cx="8590062" cy="470130"/>
            <a:chOff x="205" y="875"/>
            <a:chExt cx="3231"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2"/>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7. Finishing</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pic>
        <p:nvPicPr>
          <p:cNvPr id="2" name="图片 1"/>
          <p:cNvPicPr>
            <a:picLocks noChangeAspect="1"/>
          </p:cNvPicPr>
          <p:nvPr/>
        </p:nvPicPr>
        <p:blipFill>
          <a:blip r:embed="rId3"/>
          <a:stretch>
            <a:fillRect/>
          </a:stretch>
        </p:blipFill>
        <p:spPr>
          <a:xfrm>
            <a:off x="381000" y="838200"/>
            <a:ext cx="1959610" cy="598170"/>
          </a:xfrm>
          <a:prstGeom prst="rect">
            <a:avLst/>
          </a:prstGeom>
        </p:spPr>
      </p:pic>
      <p:pic>
        <p:nvPicPr>
          <p:cNvPr id="3" name="图片 2"/>
          <p:cNvPicPr>
            <a:picLocks noChangeAspect="1"/>
          </p:cNvPicPr>
          <p:nvPr/>
        </p:nvPicPr>
        <p:blipFill>
          <a:blip r:embed="rId4"/>
          <a:stretch>
            <a:fillRect/>
          </a:stretch>
        </p:blipFill>
        <p:spPr>
          <a:xfrm>
            <a:off x="5334000" y="763905"/>
            <a:ext cx="4845050" cy="956945"/>
          </a:xfrm>
          <a:prstGeom prst="rect">
            <a:avLst/>
          </a:prstGeom>
        </p:spPr>
      </p:pic>
      <p:pic>
        <p:nvPicPr>
          <p:cNvPr id="6" name="图片 5"/>
          <p:cNvPicPr>
            <a:picLocks noChangeAspect="1"/>
          </p:cNvPicPr>
          <p:nvPr/>
        </p:nvPicPr>
        <p:blipFill>
          <a:blip r:embed="rId5"/>
          <a:stretch>
            <a:fillRect/>
          </a:stretch>
        </p:blipFill>
        <p:spPr>
          <a:xfrm>
            <a:off x="228600" y="3299460"/>
            <a:ext cx="4624070" cy="1179830"/>
          </a:xfrm>
          <a:prstGeom prst="rect">
            <a:avLst/>
          </a:prstGeom>
        </p:spPr>
      </p:pic>
      <p:sp>
        <p:nvSpPr>
          <p:cNvPr id="17" name="iṥľiḑê"/>
          <p:cNvSpPr txBox="1"/>
          <p:nvPr/>
        </p:nvSpPr>
        <p:spPr>
          <a:xfrm>
            <a:off x="5562299" y="3200184"/>
            <a:ext cx="3087126" cy="303938"/>
          </a:xfrm>
          <a:prstGeom prst="roundRect">
            <a:avLst>
              <a:gd name="adj" fmla="val 15923"/>
            </a:avLst>
          </a:prstGeom>
          <a:solidFill>
            <a:schemeClr val="accent1"/>
          </a:solidFill>
          <a:ln w="12700" cap="rnd">
            <a:noFill/>
            <a:prstDash val="solid"/>
            <a:rou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spAutoFit/>
          </a:bodyPr>
          <a:lstStyle>
            <a:defPPr>
              <a:defRPr lang="zh-CN"/>
            </a:defPPr>
            <a:lvl1pPr algn="ctr" defTabSz="914400">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altLang="zh-CN" sz="1200" dirty="0">
                <a:cs typeface="Times New Roman" panose="02020603050405020304" pitchFamily="18" charset="0"/>
              </a:rPr>
              <a:t>How to clean the covertiles</a:t>
            </a:r>
            <a:endParaRPr lang="en-US" altLang="zh-CN" sz="1200" dirty="0">
              <a:cs typeface="Times New Roman" panose="02020603050405020304" pitchFamily="18" charset="0"/>
            </a:endParaRPr>
          </a:p>
        </p:txBody>
      </p:sp>
      <p:sp>
        <p:nvSpPr>
          <p:cNvPr id="9" name="文本框 8"/>
          <p:cNvSpPr txBox="1"/>
          <p:nvPr/>
        </p:nvSpPr>
        <p:spPr>
          <a:xfrm>
            <a:off x="5410200" y="3663315"/>
            <a:ext cx="6171565" cy="2799715"/>
          </a:xfrm>
          <a:prstGeom prst="rect">
            <a:avLst/>
          </a:prstGeom>
          <a:noFill/>
        </p:spPr>
        <p:txBody>
          <a:bodyPr wrap="square" rtlCol="0" anchor="t">
            <a:spAutoFit/>
          </a:bodyPr>
          <a:p>
            <a:pPr algn="just"/>
            <a:r>
              <a:rPr lang="en-US" altLang="zh-CN" sz="1600" kern="0" dirty="0">
                <a:effectLst/>
                <a:latin typeface="Times New Roman" panose="02020603050405020304" pitchFamily="18" charset="0"/>
                <a:ea typeface="+mj-ea"/>
                <a:cs typeface="Arial" panose="020B0604020202020204" pitchFamily="34" charset="0"/>
                <a:sym typeface="+mn-ea"/>
              </a:rPr>
              <a:t>1. Immerse the covertiles in tap water. Rinse under running water at least 6 times.  </a:t>
            </a:r>
            <a:endParaRPr lang="en-US" altLang="zh-CN" sz="1600" kern="0" dirty="0">
              <a:effectLst/>
              <a:latin typeface="Times New Roman" panose="02020603050405020304" pitchFamily="18" charset="0"/>
              <a:ea typeface="+mj-ea"/>
              <a:cs typeface="Arial" panose="020B0604020202020204" pitchFamily="34" charset="0"/>
            </a:endParaRPr>
          </a:p>
          <a:p>
            <a:pPr algn="just"/>
            <a:r>
              <a:rPr lang="en-US" altLang="zh-CN" sz="1600" kern="0" dirty="0">
                <a:effectLst/>
                <a:latin typeface="Times New Roman" panose="02020603050405020304" pitchFamily="18" charset="0"/>
                <a:ea typeface="+mj-ea"/>
                <a:cs typeface="Arial" panose="020B0604020202020204" pitchFamily="34" charset="0"/>
                <a:sym typeface="+mn-ea"/>
              </a:rPr>
              <a:t>2. Soak the covertiles in a fresh solution of 5% sodium hypochlorite for at least 30 minutes.</a:t>
            </a:r>
            <a:endParaRPr lang="en-US" altLang="zh-CN" sz="1600" kern="0" dirty="0">
              <a:effectLst/>
              <a:latin typeface="Times New Roman" panose="02020603050405020304" pitchFamily="18" charset="0"/>
              <a:ea typeface="+mj-ea"/>
              <a:cs typeface="Arial" panose="020B0604020202020204" pitchFamily="34" charset="0"/>
              <a:sym typeface="+mn-ea"/>
            </a:endParaRPr>
          </a:p>
          <a:p>
            <a:pPr algn="just"/>
            <a:r>
              <a:rPr lang="en-US" altLang="zh-CN" sz="1600" kern="0" dirty="0">
                <a:effectLst/>
                <a:latin typeface="Times New Roman" panose="02020603050405020304" pitchFamily="18" charset="0"/>
                <a:ea typeface="+mj-ea"/>
                <a:cs typeface="Arial" panose="020B0604020202020204" pitchFamily="34" charset="0"/>
                <a:sym typeface="+mn-ea"/>
              </a:rPr>
              <a:t>3. Rinse under running water approximately 10 times.  </a:t>
            </a:r>
            <a:endParaRPr lang="en-US" altLang="zh-CN" sz="1600" kern="0" dirty="0">
              <a:effectLst/>
              <a:latin typeface="Times New Roman" panose="02020603050405020304" pitchFamily="18" charset="0"/>
              <a:ea typeface="+mj-ea"/>
              <a:cs typeface="Arial" panose="020B0604020202020204" pitchFamily="34" charset="0"/>
            </a:endParaRPr>
          </a:p>
          <a:p>
            <a:pPr algn="just"/>
            <a:r>
              <a:rPr lang="en-US" altLang="zh-CN" sz="1600" kern="0" dirty="0">
                <a:effectLst/>
                <a:latin typeface="Times New Roman" panose="02020603050405020304" pitchFamily="18" charset="0"/>
                <a:ea typeface="+mj-ea"/>
                <a:cs typeface="Arial" panose="020B0604020202020204" pitchFamily="34" charset="0"/>
                <a:sym typeface="+mn-ea"/>
              </a:rPr>
              <a:t>4. Immerse the slides in absolute ethanol for 10 minutes, then remove and hang them on a slide rack to air dry for future use.  </a:t>
            </a:r>
            <a:endParaRPr lang="en-US" altLang="zh-CN" sz="1600" kern="0" dirty="0">
              <a:effectLst/>
              <a:latin typeface="Times New Roman" panose="02020603050405020304" pitchFamily="18" charset="0"/>
              <a:ea typeface="+mj-ea"/>
              <a:cs typeface="Arial" panose="020B0604020202020204" pitchFamily="34" charset="0"/>
            </a:endParaRPr>
          </a:p>
          <a:p>
            <a:pPr algn="just"/>
            <a:endParaRPr lang="en-US" altLang="zh-CN" sz="1600" kern="0" dirty="0">
              <a:effectLst/>
              <a:latin typeface="Times New Roman" panose="02020603050405020304" pitchFamily="18" charset="0"/>
              <a:ea typeface="+mj-ea"/>
              <a:cs typeface="Arial" panose="020B0604020202020204" pitchFamily="34" charset="0"/>
            </a:endParaRPr>
          </a:p>
          <a:p>
            <a:pPr algn="just"/>
            <a:r>
              <a:rPr lang="en-US" altLang="zh-CN" sz="1600" kern="0" dirty="0">
                <a:effectLst/>
                <a:latin typeface="Times New Roman" panose="02020603050405020304" pitchFamily="18" charset="0"/>
                <a:ea typeface="+mj-ea"/>
                <a:cs typeface="Arial" panose="020B0604020202020204" pitchFamily="34" charset="0"/>
                <a:sym typeface="+mn-ea"/>
              </a:rPr>
              <a:t>Note: If there is a little DAB residue,please soak for more than 4 hours in the bleach solution. Carefully inspect covertiles for chips,cracks or warping.Discard if damaged in any way.</a:t>
            </a:r>
            <a:endParaRPr lang="en-US" altLang="zh-CN" sz="1600" kern="0" dirty="0">
              <a:effectLst/>
              <a:latin typeface="Times New Roman" panose="02020603050405020304" pitchFamily="18" charset="0"/>
              <a:ea typeface="+mj-ea"/>
              <a:cs typeface="Arial" panose="020B0604020202020204" pitchFamily="34" charset="0"/>
              <a:sym typeface="+mn-ea"/>
            </a:endParaRPr>
          </a:p>
        </p:txBody>
      </p:sp>
      <p:sp>
        <p:nvSpPr>
          <p:cNvPr id="5" name="文本框 4"/>
          <p:cNvSpPr txBox="1"/>
          <p:nvPr/>
        </p:nvSpPr>
        <p:spPr>
          <a:xfrm>
            <a:off x="304800" y="1546225"/>
            <a:ext cx="2833370" cy="583565"/>
          </a:xfrm>
          <a:prstGeom prst="rect">
            <a:avLst/>
          </a:prstGeom>
          <a:noFill/>
        </p:spPr>
        <p:txBody>
          <a:bodyPr wrap="square" rtlCol="0" anchor="t">
            <a:spAutoFit/>
          </a:bodyPr>
          <a:p>
            <a:r>
              <a:rPr lang="en-US" altLang="zh-CN" sz="1600" dirty="0">
                <a:latin typeface="Times New Roman" panose="02020603050405020304" pitchFamily="18" charset="0"/>
                <a:cs typeface="Times New Roman" panose="02020603050405020304" pitchFamily="18" charset="0"/>
                <a:sym typeface="+mn-ea"/>
              </a:rPr>
              <a:t>1</a:t>
            </a:r>
            <a:r>
              <a:rPr lang="zh-CN" altLang="en-US" sz="1600" dirty="0">
                <a:latin typeface="Times New Roman" panose="02020603050405020304" pitchFamily="18" charset="0"/>
                <a:cs typeface="Times New Roman" panose="02020603050405020304" pitchFamily="18" charset="0"/>
                <a:sym typeface="+mn-ea"/>
              </a:rPr>
              <a:t>，</a:t>
            </a:r>
            <a:r>
              <a:rPr lang="en-US" altLang="zh-CN" sz="1600" dirty="0">
                <a:latin typeface="Times New Roman" panose="02020603050405020304" pitchFamily="18" charset="0"/>
                <a:cs typeface="Times New Roman" panose="02020603050405020304" pitchFamily="18" charset="0"/>
                <a:sym typeface="+mn-ea"/>
              </a:rPr>
              <a:t>when the status changes to “Finish”</a:t>
            </a:r>
            <a:endParaRPr lang="en-US" altLang="zh-CN" sz="1600" dirty="0">
              <a:latin typeface="Times New Roman" panose="02020603050405020304" pitchFamily="18" charset="0"/>
              <a:cs typeface="Times New Roman" panose="02020603050405020304" pitchFamily="18" charset="0"/>
              <a:sym typeface="+mn-ea"/>
            </a:endParaRPr>
          </a:p>
        </p:txBody>
      </p:sp>
      <p:sp>
        <p:nvSpPr>
          <p:cNvPr id="7" name="文本框 6"/>
          <p:cNvSpPr txBox="1"/>
          <p:nvPr/>
        </p:nvSpPr>
        <p:spPr>
          <a:xfrm>
            <a:off x="5334000" y="1905000"/>
            <a:ext cx="4414520" cy="829945"/>
          </a:xfrm>
          <a:prstGeom prst="rect">
            <a:avLst/>
          </a:prstGeom>
          <a:noFill/>
        </p:spPr>
        <p:txBody>
          <a:bodyPr wrap="square" rtlCol="0" anchor="t">
            <a:spAutoFit/>
          </a:bodyPr>
          <a:p>
            <a:r>
              <a:rPr lang="en-US" altLang="zh-CN" sz="1600" dirty="0">
                <a:latin typeface="Times New Roman" panose="02020603050405020304" pitchFamily="18" charset="0"/>
                <a:cs typeface="Times New Roman" panose="02020603050405020304" pitchFamily="18" charset="0"/>
                <a:sym typeface="+mn-ea"/>
              </a:rPr>
              <a:t>2</a:t>
            </a:r>
            <a:r>
              <a:rPr lang="zh-CN" altLang="en-US" sz="1600" dirty="0">
                <a:latin typeface="Times New Roman" panose="02020603050405020304" pitchFamily="18" charset="0"/>
                <a:cs typeface="Times New Roman" panose="02020603050405020304" pitchFamily="18" charset="0"/>
                <a:sym typeface="+mn-ea"/>
              </a:rPr>
              <a:t>，</a:t>
            </a:r>
            <a:r>
              <a:rPr lang="en-US" altLang="zh-CN" sz="1600" dirty="0">
                <a:latin typeface="Times New Roman" panose="02020603050405020304" pitchFamily="18" charset="0"/>
                <a:cs typeface="Times New Roman" panose="02020603050405020304" pitchFamily="18" charset="0"/>
                <a:sym typeface="+mn-ea"/>
              </a:rPr>
              <a:t>Remove the reagents and store the reagents as recommended on the label. Press the button to unload the slides.</a:t>
            </a:r>
            <a:endParaRPr lang="en-US" altLang="zh-CN" sz="1600" dirty="0">
              <a:latin typeface="Times New Roman" panose="02020603050405020304" pitchFamily="18" charset="0"/>
              <a:cs typeface="Times New Roman" panose="02020603050405020304" pitchFamily="18" charset="0"/>
              <a:sym typeface="+mn-ea"/>
            </a:endParaRPr>
          </a:p>
        </p:txBody>
      </p:sp>
      <p:sp>
        <p:nvSpPr>
          <p:cNvPr id="10" name="文本框 9"/>
          <p:cNvSpPr txBox="1"/>
          <p:nvPr/>
        </p:nvSpPr>
        <p:spPr>
          <a:xfrm>
            <a:off x="217805" y="4648200"/>
            <a:ext cx="4963160" cy="1814830"/>
          </a:xfrm>
          <a:prstGeom prst="rect">
            <a:avLst/>
          </a:prstGeom>
          <a:noFill/>
        </p:spPr>
        <p:txBody>
          <a:bodyPr wrap="square" rtlCol="0" anchor="t">
            <a:spAutoFit/>
          </a:bodyPr>
          <a:p>
            <a:r>
              <a:rPr lang="en-US" altLang="zh-CN" sz="1600" dirty="0">
                <a:latin typeface="Times New Roman" panose="02020603050405020304" pitchFamily="18" charset="0"/>
                <a:cs typeface="Times New Roman" panose="02020603050405020304" pitchFamily="18" charset="0"/>
                <a:sym typeface="+mn-ea"/>
              </a:rPr>
              <a:t>3</a:t>
            </a:r>
            <a:r>
              <a:rPr lang="zh-CN" altLang="en-US" sz="1600" dirty="0">
                <a:latin typeface="Times New Roman" panose="02020603050405020304" pitchFamily="18" charset="0"/>
                <a:cs typeface="Times New Roman" panose="02020603050405020304" pitchFamily="18" charset="0"/>
                <a:sym typeface="+mn-ea"/>
              </a:rPr>
              <a:t>，</a:t>
            </a:r>
            <a:r>
              <a:rPr lang="en-US" altLang="zh-CN" sz="1600" dirty="0">
                <a:latin typeface="Times New Roman" panose="02020603050405020304" pitchFamily="18" charset="0"/>
                <a:cs typeface="Times New Roman" panose="02020603050405020304" pitchFamily="18" charset="0"/>
                <a:sym typeface="+mn-ea"/>
              </a:rPr>
              <a:t>Place the slide tray on a flat, stable surface. Remove the Covertiles by holding down the label of the slide, then carefully putting pressure downwards on the neck of the Covertile to lift the end of the Covertile off the slide. Remove the slides and proceed with the next step in processing them according to your laboratory processes.</a:t>
            </a:r>
            <a:endParaRPr lang="en-US" altLang="zh-CN" sz="1600" dirty="0">
              <a:latin typeface="Times New Roman" panose="02020603050405020304" pitchFamily="18" charset="0"/>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2645" name="图片 1" descr="头像"/>
          <p:cNvPicPr>
            <a:picLocks noChangeAspect="1"/>
          </p:cNvPicPr>
          <p:nvPr/>
        </p:nvPicPr>
        <p:blipFill>
          <a:blip r:embed="rId1"/>
          <a:stretch>
            <a:fillRect/>
          </a:stretch>
        </p:blipFill>
        <p:spPr>
          <a:xfrm>
            <a:off x="10744200" y="-6985"/>
            <a:ext cx="1337945" cy="989965"/>
          </a:xfrm>
          <a:prstGeom prst="rect">
            <a:avLst/>
          </a:prstGeom>
          <a:noFill/>
          <a:ln w="9525">
            <a:noFill/>
          </a:ln>
        </p:spPr>
      </p:pic>
      <p:sp>
        <p:nvSpPr>
          <p:cNvPr id="4" name="直角三角形 3"/>
          <p:cNvSpPr/>
          <p:nvPr/>
        </p:nvSpPr>
        <p:spPr>
          <a:xfrm flipV="1">
            <a:off x="-982344" y="-7005"/>
            <a:ext cx="3314700" cy="3710758"/>
          </a:xfrm>
          <a:prstGeom prst="rtTriangle">
            <a:avLst/>
          </a:prstGeom>
          <a:solidFill>
            <a:srgbClr val="3DB1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字魂154号-锐艺黑" panose="00000500000000000000" pitchFamily="2" charset="-122"/>
              <a:ea typeface="字魂154号-锐艺黑" panose="00000500000000000000" pitchFamily="2" charset="-122"/>
              <a:cs typeface="字魂105号-简雅黑" panose="00000500000000000000" pitchFamily="2" charset="-122"/>
              <a:sym typeface="字魂154号-锐艺黑" panose="00000500000000000000" pitchFamily="2" charset="-122"/>
            </a:endParaRPr>
          </a:p>
        </p:txBody>
      </p:sp>
      <p:sp>
        <p:nvSpPr>
          <p:cNvPr id="2" name="等腰三角形 1"/>
          <p:cNvSpPr/>
          <p:nvPr/>
        </p:nvSpPr>
        <p:spPr>
          <a:xfrm rot="13665576">
            <a:off x="-4051300" y="2771775"/>
            <a:ext cx="9288145" cy="4053840"/>
          </a:xfrm>
          <a:prstGeom prst="triangle">
            <a:avLst>
              <a:gd name="adj" fmla="val 58462"/>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字魂154号-锐艺黑" panose="00000500000000000000" pitchFamily="2" charset="-122"/>
              <a:ea typeface="字魂154号-锐艺黑" panose="00000500000000000000" pitchFamily="2" charset="-122"/>
              <a:cs typeface="字魂105号-简雅黑" panose="00000500000000000000" pitchFamily="2" charset="-122"/>
              <a:sym typeface="字魂154号-锐艺黑" panose="00000500000000000000" pitchFamily="2" charset="-122"/>
            </a:endParaRPr>
          </a:p>
        </p:txBody>
      </p:sp>
      <p:sp>
        <p:nvSpPr>
          <p:cNvPr id="46" name="矩形 45"/>
          <p:cNvSpPr/>
          <p:nvPr/>
        </p:nvSpPr>
        <p:spPr>
          <a:xfrm>
            <a:off x="4343400" y="838200"/>
            <a:ext cx="7260590" cy="521970"/>
          </a:xfrm>
          <a:prstGeom prst="rect">
            <a:avLst/>
          </a:prstGeom>
        </p:spPr>
        <p:txBody>
          <a:bodyPr wrap="square">
            <a:spAutoFit/>
          </a:bodyPr>
          <a:p>
            <a:pPr algn="l" eaLnBrk="1" hangingPunct="1">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smtClean="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1. Check before operation and startup</a:t>
            </a:r>
            <a:endParaRPr kumimoji="0" lang="en-US" altLang="zh-CN" sz="2800" b="1" i="0" u="none" strike="noStrike" kern="1200" cap="none" spc="0" normalizeH="0" baseline="0" noProof="0" dirty="0" smtClean="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51" name="矩形 50"/>
          <p:cNvSpPr/>
          <p:nvPr/>
        </p:nvSpPr>
        <p:spPr>
          <a:xfrm>
            <a:off x="4343400" y="1447800"/>
            <a:ext cx="6931660" cy="521970"/>
          </a:xfrm>
          <a:prstGeom prst="rect">
            <a:avLst/>
          </a:prstGeom>
        </p:spPr>
        <p:txBody>
          <a:bodyPr wrap="square">
            <a:spAutoFit/>
          </a:bodyPr>
          <a:p>
            <a:pPr algn="l" eaLnBrk="1" hangingPunct="1">
              <a:lnSpc>
                <a:spcPct val="100000"/>
              </a:lnSpc>
              <a:buClrTx/>
              <a:buSzTx/>
              <a:buFont typeface="Times New Roman" panose="02020603050405020304" pitchFamily="18" charset="0"/>
              <a:buNone/>
            </a:pPr>
            <a:r>
              <a:rPr kumimoji="0" lang="zh-CN" altLang="en-US" sz="2800" b="1" i="0" u="none" strike="noStrike" kern="1200" cap="none" spc="0" normalizeH="0" baseline="0" noProof="0" dirty="0" smtClean="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rPr>
              <a:t>2</a:t>
            </a:r>
            <a:r>
              <a:rPr kumimoji="0" lang="en-US" altLang="zh-CN" sz="2800" b="1" i="0" u="none" strike="noStrike" kern="1200" cap="none" spc="0" normalizeH="0" baseline="0" noProof="0" dirty="0" smtClean="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rPr>
              <a:t>. Check the reagent and protocol</a:t>
            </a:r>
            <a:endParaRPr kumimoji="0" lang="en-US" altLang="zh-CN" sz="2800" b="1" i="0" u="none" strike="noStrike" kern="1200" cap="none" spc="0" normalizeH="0" baseline="0" noProof="0" dirty="0" smtClean="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endParaRPr>
          </a:p>
        </p:txBody>
      </p:sp>
      <p:sp>
        <p:nvSpPr>
          <p:cNvPr id="57" name="矩形 56"/>
          <p:cNvSpPr/>
          <p:nvPr/>
        </p:nvSpPr>
        <p:spPr>
          <a:xfrm>
            <a:off x="4343400" y="1981200"/>
            <a:ext cx="6352540" cy="521970"/>
          </a:xfrm>
          <a:prstGeom prst="rect">
            <a:avLst/>
          </a:prstGeom>
        </p:spPr>
        <p:txBody>
          <a:bodyPr wrap="square">
            <a:spAutoFit/>
          </a:bodyPr>
          <a:p>
            <a:pPr algn="l">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3. Setting up slides</a:t>
            </a:r>
            <a:endPar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3" name="矩形 62"/>
          <p:cNvSpPr/>
          <p:nvPr/>
        </p:nvSpPr>
        <p:spPr>
          <a:xfrm>
            <a:off x="4391660" y="2497455"/>
            <a:ext cx="5603875" cy="634365"/>
          </a:xfrm>
          <a:prstGeom prst="rect">
            <a:avLst/>
          </a:prstGeom>
        </p:spPr>
        <p:txBody>
          <a:bodyPr wrap="square">
            <a:noAutofit/>
          </a:bodyPr>
          <a:p>
            <a:pPr algn="l">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4. Loading reagents</a:t>
            </a:r>
            <a:endParaRPr kumimoji="0" lang="zh-CN" altLang="en-US"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algn="l">
              <a:lnSpc>
                <a:spcPct val="100000"/>
              </a:lnSpc>
              <a:spcBef>
                <a:spcPct val="0"/>
              </a:spcBef>
              <a:buFont typeface="Times New Roman" panose="02020603050405020304" pitchFamily="18" charset="0"/>
              <a:buNone/>
            </a:pPr>
            <a:endParaRPr kumimoji="0" lang="zh-CN" altLang="en-US"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algn="l">
              <a:lnSpc>
                <a:spcPct val="100000"/>
              </a:lnSpc>
              <a:spcBef>
                <a:spcPct val="0"/>
              </a:spcBef>
              <a:buFont typeface="Times New Roman" panose="02020603050405020304" pitchFamily="18" charset="0"/>
              <a:buNone/>
            </a:pPr>
            <a:endParaRPr kumimoji="0" lang="zh-CN" altLang="en-US"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8" name="文本框 17"/>
          <p:cNvSpPr txBox="1"/>
          <p:nvPr/>
        </p:nvSpPr>
        <p:spPr>
          <a:xfrm>
            <a:off x="1066508" y="1526046"/>
            <a:ext cx="3458847" cy="64516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spc="300" dirty="0">
                <a:solidFill>
                  <a:schemeClr val="tx1"/>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Steps</a:t>
            </a:r>
            <a:endParaRPr kumimoji="0" lang="en-US" altLang="zh-CN" sz="3600" b="1" i="0" u="none" strike="noStrike" kern="1200" cap="none" spc="30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6" name="矩形 5"/>
          <p:cNvSpPr/>
          <p:nvPr/>
        </p:nvSpPr>
        <p:spPr>
          <a:xfrm>
            <a:off x="4391660" y="2971800"/>
            <a:ext cx="3866515" cy="521970"/>
          </a:xfrm>
          <a:prstGeom prst="rect">
            <a:avLst/>
          </a:prstGeom>
        </p:spPr>
        <p:txBody>
          <a:bodyPr wrap="square">
            <a:spAutoFit/>
          </a:bodyPr>
          <a:p>
            <a:pPr algn="l">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5. Loading slides</a:t>
            </a:r>
            <a:endPar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矩形 6"/>
          <p:cNvSpPr/>
          <p:nvPr/>
        </p:nvSpPr>
        <p:spPr>
          <a:xfrm>
            <a:off x="4343400" y="3505200"/>
            <a:ext cx="5400675" cy="521970"/>
          </a:xfrm>
          <a:prstGeom prst="rect">
            <a:avLst/>
          </a:prstGeom>
        </p:spPr>
        <p:txBody>
          <a:bodyPr wrap="square">
            <a:spAutoFit/>
          </a:bodyPr>
          <a:p>
            <a:pPr algn="l">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6. Start the experiment</a:t>
            </a:r>
            <a:endPar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8" name="矩形 7"/>
          <p:cNvSpPr/>
          <p:nvPr/>
        </p:nvSpPr>
        <p:spPr>
          <a:xfrm>
            <a:off x="4343400" y="4076700"/>
            <a:ext cx="6024245" cy="521970"/>
          </a:xfrm>
          <a:prstGeom prst="rect">
            <a:avLst/>
          </a:prstGeom>
        </p:spPr>
        <p:txBody>
          <a:bodyPr wrap="square">
            <a:spAutoFit/>
          </a:bodyPr>
          <a:p>
            <a:pPr algn="l">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7. Finish the experiment</a:t>
            </a:r>
            <a:endPar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9" name="矩形 8"/>
          <p:cNvSpPr/>
          <p:nvPr/>
        </p:nvSpPr>
        <p:spPr>
          <a:xfrm>
            <a:off x="4281170" y="4704080"/>
            <a:ext cx="6967855" cy="521970"/>
          </a:xfrm>
          <a:prstGeom prst="rect">
            <a:avLst/>
          </a:prstGeom>
        </p:spPr>
        <p:txBody>
          <a:bodyPr wrap="square">
            <a:spAutoFit/>
          </a:bodyPr>
          <a:p>
            <a:pPr algn="l">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8. How to refill the primary antibody</a:t>
            </a:r>
            <a:endPar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0" name="矩形 9"/>
          <p:cNvSpPr/>
          <p:nvPr/>
        </p:nvSpPr>
        <p:spPr>
          <a:xfrm>
            <a:off x="4391660" y="5226050"/>
            <a:ext cx="6016625" cy="521970"/>
          </a:xfrm>
          <a:prstGeom prst="rect">
            <a:avLst/>
          </a:prstGeom>
        </p:spPr>
        <p:txBody>
          <a:bodyPr wrap="square">
            <a:spAutoFit/>
          </a:bodyPr>
          <a:p>
            <a:pPr algn="l">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9. Operation cautions</a:t>
            </a:r>
            <a:endPar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3" name="矩形 2"/>
          <p:cNvSpPr/>
          <p:nvPr/>
        </p:nvSpPr>
        <p:spPr>
          <a:xfrm>
            <a:off x="4391660" y="5748020"/>
            <a:ext cx="7271385" cy="521970"/>
          </a:xfrm>
          <a:prstGeom prst="rect">
            <a:avLst/>
          </a:prstGeom>
        </p:spPr>
        <p:txBody>
          <a:bodyPr wrap="square">
            <a:spAutoFit/>
          </a:bodyPr>
          <a:p>
            <a:pPr algn="l">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10. Regularly maintenance operation</a:t>
            </a:r>
            <a:endPar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5" name="矩形 4"/>
          <p:cNvSpPr/>
          <p:nvPr/>
        </p:nvSpPr>
        <p:spPr>
          <a:xfrm>
            <a:off x="4953000" y="6324600"/>
            <a:ext cx="7271385" cy="521970"/>
          </a:xfrm>
          <a:prstGeom prst="rect">
            <a:avLst/>
          </a:prstGeom>
        </p:spPr>
        <p:txBody>
          <a:bodyPr wrap="square">
            <a:spAutoFit/>
          </a:bodyPr>
          <a:p>
            <a:pPr algn="l">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11. Troubleshooting guide</a:t>
            </a:r>
            <a:endParaRPr kumimoji="0" lang="en-US" altLang="zh-CN" sz="2800" b="1" i="0" u="none" strike="noStrike" kern="1200" cap="none" spc="0" normalizeH="0" baseline="0"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8. </a:t>
              </a:r>
              <a:r>
                <a:rPr lang="en-US" altLang="zh-CN" sz="2800" b="1" noProof="0" dirty="0">
                  <a:ln w="0">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How to refill the primary antibody</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685800" y="1066800"/>
            <a:ext cx="9989185" cy="92202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  The open container supports to cumulative add up to 30mL of a special antibody. Once the display volume is less than 1 mL, strongly suggest you refill the antibody.</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Follow the below steps to refill:</a:t>
            </a:r>
            <a:endParaRPr lang="en-US" altLang="zh-CN">
              <a:latin typeface="Times New Roman" panose="02020603050405020304" pitchFamily="18" charset="0"/>
              <a:cs typeface="Times New Roman" panose="02020603050405020304" pitchFamily="18" charset="0"/>
            </a:endParaRPr>
          </a:p>
        </p:txBody>
      </p:sp>
      <p:pic>
        <p:nvPicPr>
          <p:cNvPr id="7" name="图片 6"/>
          <p:cNvPicPr>
            <a:picLocks noChangeAspect="1"/>
          </p:cNvPicPr>
          <p:nvPr>
            <p:custDataLst>
              <p:tags r:id="rId7"/>
            </p:custDataLst>
          </p:nvPr>
        </p:nvPicPr>
        <p:blipFill>
          <a:blip r:embed="rId8"/>
          <a:stretch>
            <a:fillRect/>
          </a:stretch>
        </p:blipFill>
        <p:spPr>
          <a:xfrm>
            <a:off x="762000" y="2133600"/>
            <a:ext cx="4268470" cy="2241550"/>
          </a:xfrm>
          <a:prstGeom prst="rect">
            <a:avLst/>
          </a:prstGeom>
        </p:spPr>
      </p:pic>
      <p:sp>
        <p:nvSpPr>
          <p:cNvPr id="9" name="文本框 8"/>
          <p:cNvSpPr txBox="1"/>
          <p:nvPr/>
        </p:nvSpPr>
        <p:spPr>
          <a:xfrm>
            <a:off x="5116195" y="2111375"/>
            <a:ext cx="5983605" cy="258445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1. Under “reagent list” page, double click the antibody which you need to add. </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2. Select the open container, click “Infuse”.</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3. Before starting a run or during the incubation when running, remove the reagent tray.</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4. Add the antibody into the open container.</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5. Load the reagent tray into the reagent platform, the system will move the probe to detect the volume and update the display volume.</a:t>
            </a:r>
            <a:endParaRPr lang="en-US" altLang="zh-CN">
              <a:latin typeface="Times New Roman" panose="02020603050405020304" pitchFamily="18" charset="0"/>
              <a:cs typeface="Times New Roman" panose="02020603050405020304" pitchFamily="18" charset="0"/>
            </a:endParaRPr>
          </a:p>
        </p:txBody>
      </p:sp>
      <p:sp>
        <p:nvSpPr>
          <p:cNvPr id="10" name="文本框 9"/>
          <p:cNvSpPr txBox="1"/>
          <p:nvPr/>
        </p:nvSpPr>
        <p:spPr>
          <a:xfrm>
            <a:off x="885190" y="5281295"/>
            <a:ext cx="10214610" cy="922020"/>
          </a:xfrm>
          <a:prstGeom prst="rect">
            <a:avLst/>
          </a:prstGeom>
          <a:noFill/>
        </p:spPr>
        <p:txBody>
          <a:bodyPr wrap="square" rtlCol="0" anchor="t">
            <a:spAutoFit/>
          </a:bodyPr>
          <a:p>
            <a:r>
              <a:rPr lang="zh-CN" altLang="en-US">
                <a:latin typeface="Times New Roman" panose="02020603050405020304" pitchFamily="18" charset="0"/>
                <a:cs typeface="Times New Roman" panose="02020603050405020304" pitchFamily="18" charset="0"/>
              </a:rPr>
              <a:t>Note that when infusing an open container, the system assumes that the container is</a:t>
            </a:r>
            <a:endParaRPr lang="zh-CN" altLang="en-US">
              <a:latin typeface="Times New Roman" panose="02020603050405020304" pitchFamily="18" charset="0"/>
              <a:cs typeface="Times New Roman" panose="02020603050405020304" pitchFamily="18" charset="0"/>
            </a:endParaRPr>
          </a:p>
          <a:p>
            <a:r>
              <a:rPr lang="zh-CN" altLang="en-US">
                <a:latin typeface="Times New Roman" panose="02020603050405020304" pitchFamily="18" charset="0"/>
                <a:cs typeface="Times New Roman" panose="02020603050405020304" pitchFamily="18" charset="0"/>
              </a:rPr>
              <a:t>filled to the maximum available for that container. The reported volume will be updated after</a:t>
            </a:r>
            <a:endParaRPr lang="zh-CN" altLang="en-US">
              <a:latin typeface="Times New Roman" panose="02020603050405020304" pitchFamily="18" charset="0"/>
              <a:cs typeface="Times New Roman" panose="02020603050405020304" pitchFamily="18" charset="0"/>
            </a:endParaRPr>
          </a:p>
          <a:p>
            <a:r>
              <a:rPr lang="zh-CN" altLang="en-US">
                <a:latin typeface="Times New Roman" panose="02020603050405020304" pitchFamily="18" charset="0"/>
                <a:cs typeface="Times New Roman" panose="02020603050405020304" pitchFamily="18" charset="0"/>
              </a:rPr>
              <a:t>a dip test is carried out. This may not occur until the container is used.</a:t>
            </a:r>
            <a:endParaRPr lang="zh-CN" altLang="en-US">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9. Operation cautions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685800" y="1066800"/>
            <a:ext cx="9989185" cy="535432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1. Correctly place the slides and liquid covers on the slide tray.</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2. Ensure the system successfully recognizes all reagents after you insert the reagent tray.  If failed to recognize the reagents, please check and clean the reagent container lables and reinsert the tray.</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3. When the reagent volume of the open container is less then 1 mL, please refill it with correct reagent.</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4. Check and confirm the mixing station is clean before starting the experiment.</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5. Different staining procedures cannot be performed simultaneously in the same staining unit. please separate them into different staining units.</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6. After setting the delayed start,  do not do other settings or pull out the reagent tray. otherwise please reset the delayed start operation.</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7. Do not open the instrument cover and do not close the client software during the experiment. Do not use the control computer to run other applications.</a:t>
            </a:r>
            <a:endParaRPr lang="en-US" altLang="zh-C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10. Regularly maintenance operation</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7" name="文本框 6"/>
          <p:cNvSpPr txBox="1"/>
          <p:nvPr/>
        </p:nvSpPr>
        <p:spPr>
          <a:xfrm>
            <a:off x="7162800" y="1600200"/>
            <a:ext cx="4285615" cy="1179195"/>
          </a:xfrm>
          <a:prstGeom prst="rect">
            <a:avLst/>
          </a:prstGeom>
          <a:noFill/>
          <a:ln w="9525">
            <a:noFill/>
          </a:ln>
        </p:spPr>
        <p:txBody>
          <a:bodyPr wrap="square">
            <a:noAutofit/>
          </a:bodyPr>
          <a:p>
            <a:pPr marL="0" indent="0"/>
            <a:r>
              <a:rPr lang="en-US" sz="1800" b="0">
                <a:latin typeface="Times New Roman" panose="02020603050405020304" pitchFamily="18" charset="0"/>
                <a:ea typeface="等线" panose="02010600030101010101" charset="-122"/>
                <a:cs typeface="宋体" panose="02010600030101010101" pitchFamily="2" charset="-122"/>
              </a:rPr>
              <a:t>     The users should perform the regularly clean and maintenance according to this table.</a:t>
            </a:r>
            <a:endParaRPr lang="en-US" altLang="en-US" sz="1800" b="0">
              <a:latin typeface="Times New Roman" panose="02020603050405020304" pitchFamily="18" charset="0"/>
              <a:ea typeface="等线" panose="02010600030101010101" charset="-122"/>
              <a:cs typeface="宋体" panose="02010600030101010101" pitchFamily="2" charset="-122"/>
            </a:endParaRPr>
          </a:p>
        </p:txBody>
      </p:sp>
      <p:pic>
        <p:nvPicPr>
          <p:cNvPr id="5" name="图片 4"/>
          <p:cNvPicPr>
            <a:picLocks noChangeAspect="1"/>
          </p:cNvPicPr>
          <p:nvPr/>
        </p:nvPicPr>
        <p:blipFill>
          <a:blip r:embed="rId7"/>
          <a:stretch>
            <a:fillRect/>
          </a:stretch>
        </p:blipFill>
        <p:spPr>
          <a:xfrm>
            <a:off x="1212215" y="990600"/>
            <a:ext cx="5227955" cy="551688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11. Troubleshooting </a:t>
              </a: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guide</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矩形 7"/>
          <p:cNvSpPr/>
          <p:nvPr/>
        </p:nvSpPr>
        <p:spPr>
          <a:xfrm>
            <a:off x="1752600" y="1066800"/>
            <a:ext cx="685800" cy="685800"/>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cs typeface="Times New Roman" panose="02020603050405020304" pitchFamily="18" charset="0"/>
            </a:endParaRPr>
          </a:p>
        </p:txBody>
      </p:sp>
      <p:sp>
        <p:nvSpPr>
          <p:cNvPr id="12" name="矩形 11"/>
          <p:cNvSpPr/>
          <p:nvPr/>
        </p:nvSpPr>
        <p:spPr>
          <a:xfrm>
            <a:off x="2438400" y="1066800"/>
            <a:ext cx="457200" cy="44894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cs typeface="Times New Roman" panose="02020603050405020304" pitchFamily="18" charset="0"/>
            </a:endParaRPr>
          </a:p>
        </p:txBody>
      </p:sp>
      <p:pic>
        <p:nvPicPr>
          <p:cNvPr id="14" name="图片 13" descr="图片1"/>
          <p:cNvPicPr>
            <a:picLocks noChangeAspect="1"/>
          </p:cNvPicPr>
          <p:nvPr/>
        </p:nvPicPr>
        <p:blipFill>
          <a:blip r:embed="rId7"/>
          <a:srcRect t="2647"/>
          <a:stretch>
            <a:fillRect/>
          </a:stretch>
        </p:blipFill>
        <p:spPr>
          <a:xfrm>
            <a:off x="1752600" y="838200"/>
            <a:ext cx="7839710" cy="585279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文本框 2"/>
          <p:cNvSpPr txBox="1">
            <a:spLocks noChangeArrowheads="1"/>
          </p:cNvSpPr>
          <p:nvPr/>
        </p:nvSpPr>
        <p:spPr bwMode="auto">
          <a:xfrm>
            <a:off x="7712075" y="4572000"/>
            <a:ext cx="2708910" cy="1198880"/>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buFont typeface="Times New Roman" panose="02020603050405020304" pitchFamily="18" charset="0"/>
              <a:buNone/>
              <a:defRPr/>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汇报人：  </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Times New Roman" panose="02020603050405020304" pitchFamily="18" charset="0"/>
              <a:buNone/>
              <a:defRPr/>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部   门</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直角三角形 7"/>
          <p:cNvSpPr/>
          <p:nvPr/>
        </p:nvSpPr>
        <p:spPr>
          <a:xfrm rot="21120000">
            <a:off x="-501650" y="1874520"/>
            <a:ext cx="16333470" cy="599821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Times New Roman" panose="02020603050405020304" pitchFamily="18" charset="0"/>
            </a:endParaRPr>
          </a:p>
        </p:txBody>
      </p:sp>
      <p:sp>
        <p:nvSpPr>
          <p:cNvPr id="26" name="直角三角形 25"/>
          <p:cNvSpPr/>
          <p:nvPr/>
        </p:nvSpPr>
        <p:spPr>
          <a:xfrm>
            <a:off x="-1" y="2668905"/>
            <a:ext cx="4871990" cy="4871990"/>
          </a:xfrm>
          <a:prstGeom prst="rtTriangle">
            <a:avLst/>
          </a:prstGeom>
          <a:solidFill>
            <a:srgbClr val="3DB15E"/>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Times New Roman" panose="02020603050405020304" pitchFamily="18" charset="0"/>
            </a:endParaRPr>
          </a:p>
        </p:txBody>
      </p:sp>
      <p:sp>
        <p:nvSpPr>
          <p:cNvPr id="21" name="直角三角形 20"/>
          <p:cNvSpPr/>
          <p:nvPr/>
        </p:nvSpPr>
        <p:spPr>
          <a:xfrm flipH="1">
            <a:off x="2971800" y="2153285"/>
            <a:ext cx="9810115" cy="4996815"/>
          </a:xfrm>
          <a:prstGeom prst="rtTriangle">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Times New Roman" panose="02020603050405020304" pitchFamily="18" charset="0"/>
            </a:endParaRPr>
          </a:p>
        </p:txBody>
      </p:sp>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6" name="TextBox 19"/>
          <p:cNvSpPr txBox="1"/>
          <p:nvPr/>
        </p:nvSpPr>
        <p:spPr>
          <a:xfrm>
            <a:off x="4414838" y="2621915"/>
            <a:ext cx="3041650" cy="1198880"/>
          </a:xfrm>
          <a:prstGeom prst="rect">
            <a:avLst/>
          </a:prstGeom>
          <a:noFill/>
        </p:spPr>
        <p:txBody>
          <a:bodyPr wrap="none">
            <a:spAutoFit/>
          </a:bodyPr>
          <a:p>
            <a:pPr marL="0" marR="0" lvl="0" indent="0" algn="ctr" defTabSz="914400" rtl="0" eaLnBrk="1" fontAlgn="auto" latinLnBrk="0" hangingPunct="1">
              <a:lnSpc>
                <a:spcPct val="150000"/>
              </a:lnSpc>
              <a:spcBef>
                <a:spcPts val="0"/>
              </a:spcBef>
              <a:spcAft>
                <a:spcPts val="0"/>
              </a:spcAft>
              <a:buClrTx/>
              <a:buSzTx/>
              <a:buFontTx/>
              <a:buNone/>
              <a:defRPr/>
            </a:pPr>
            <a:r>
              <a:rPr kumimoji="0" lang="en-US"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THANKS!</a:t>
            </a:r>
            <a:endParaRPr kumimoji="0" lang="en-US"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7882865" cy="566968"/>
            <a:chOff x="116" y="813"/>
            <a:chExt cx="2965"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1. </a:t>
              </a: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Check before operation and startup</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4" name="文本框 3"/>
          <p:cNvSpPr txBox="1"/>
          <p:nvPr/>
        </p:nvSpPr>
        <p:spPr>
          <a:xfrm>
            <a:off x="915035" y="823595"/>
            <a:ext cx="9601835" cy="36830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1.1 Check the waste containers (standard &amp; hazardous) are no more than half full.</a:t>
            </a:r>
            <a:endParaRPr lang="en-US" altLang="zh-CN" sz="1800">
              <a:latin typeface="Times New Roman" panose="02020603050405020304" pitchFamily="18" charset="0"/>
              <a:cs typeface="Times New Roman" panose="02020603050405020304" pitchFamily="18" charset="0"/>
            </a:endParaRPr>
          </a:p>
        </p:txBody>
      </p:sp>
      <p:sp>
        <p:nvSpPr>
          <p:cNvPr id="6" name="文本框 5"/>
          <p:cNvSpPr txBox="1"/>
          <p:nvPr/>
        </p:nvSpPr>
        <p:spPr>
          <a:xfrm>
            <a:off x="934720" y="3444240"/>
            <a:ext cx="9601835" cy="36830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1.2 Check the large reagent containers  are at least half full, with correct reagent.</a:t>
            </a:r>
            <a:endParaRPr lang="en-US" altLang="zh-CN" sz="1800">
              <a:latin typeface="Times New Roman" panose="02020603050405020304" pitchFamily="18" charset="0"/>
              <a:cs typeface="Times New Roman" panose="02020603050405020304" pitchFamily="18" charset="0"/>
            </a:endParaRPr>
          </a:p>
        </p:txBody>
      </p:sp>
      <p:pic>
        <p:nvPicPr>
          <p:cNvPr id="7" name="图片 6"/>
          <p:cNvPicPr>
            <a:picLocks noChangeAspect="1"/>
          </p:cNvPicPr>
          <p:nvPr/>
        </p:nvPicPr>
        <p:blipFill>
          <a:blip r:embed="rId7"/>
          <a:stretch>
            <a:fillRect/>
          </a:stretch>
        </p:blipFill>
        <p:spPr>
          <a:xfrm>
            <a:off x="1372235" y="3810000"/>
            <a:ext cx="5080000" cy="1661160"/>
          </a:xfrm>
          <a:prstGeom prst="rect">
            <a:avLst/>
          </a:prstGeom>
        </p:spPr>
      </p:pic>
      <p:pic>
        <p:nvPicPr>
          <p:cNvPr id="8" name="图片 7"/>
          <p:cNvPicPr>
            <a:picLocks noChangeAspect="1"/>
          </p:cNvPicPr>
          <p:nvPr>
            <p:custDataLst>
              <p:tags r:id="rId8"/>
            </p:custDataLst>
          </p:nvPr>
        </p:nvPicPr>
        <p:blipFill>
          <a:blip r:embed="rId9"/>
          <a:stretch>
            <a:fillRect/>
          </a:stretch>
        </p:blipFill>
        <p:spPr>
          <a:xfrm>
            <a:off x="1448435" y="1194435"/>
            <a:ext cx="2983865" cy="2152015"/>
          </a:xfrm>
          <a:prstGeom prst="rect">
            <a:avLst/>
          </a:prstGeom>
        </p:spPr>
      </p:pic>
      <p:sp>
        <p:nvSpPr>
          <p:cNvPr id="5" name="文本框 4"/>
          <p:cNvSpPr txBox="1"/>
          <p:nvPr/>
        </p:nvSpPr>
        <p:spPr>
          <a:xfrm>
            <a:off x="1067435" y="5486400"/>
            <a:ext cx="9409430" cy="1476375"/>
          </a:xfrm>
          <a:prstGeom prst="rect">
            <a:avLst/>
          </a:prstGeom>
          <a:noFill/>
        </p:spPr>
        <p:txBody>
          <a:bodyPr wrap="square" rtlCol="0">
            <a:spAutoFit/>
          </a:bodyPr>
          <a:p>
            <a:r>
              <a:rPr lang="en-US" altLang="zh-CN">
                <a:solidFill>
                  <a:srgbClr val="FF0000"/>
                </a:solidFill>
                <a:latin typeface="Times New Roman" panose="02020603050405020304" pitchFamily="18" charset="0"/>
                <a:cs typeface="Times New Roman" panose="02020603050405020304" pitchFamily="18" charset="0"/>
              </a:rPr>
              <a:t>Please note</a:t>
            </a:r>
            <a:r>
              <a:rPr lang="en-US" altLang="zh-CN">
                <a:latin typeface="Times New Roman" panose="02020603050405020304" pitchFamily="18" charset="0"/>
                <a:cs typeface="Times New Roman" panose="02020603050405020304" pitchFamily="18" charset="0"/>
              </a:rPr>
              <a:t>:</a:t>
            </a:r>
            <a:r>
              <a:rPr lang="zh-CN" altLang="zh-CN">
                <a:latin typeface="Times New Roman" panose="02020603050405020304" pitchFamily="18" charset="0"/>
                <a:cs typeface="Times New Roman" panose="02020603050405020304" pitchFamily="18" charset="0"/>
              </a:rPr>
              <a:t> </a:t>
            </a:r>
            <a:r>
              <a:rPr lang="en-US" altLang="zh-CN">
                <a:latin typeface="Times New Roman" panose="02020603050405020304" pitchFamily="18" charset="0"/>
                <a:cs typeface="Times New Roman" panose="02020603050405020304" pitchFamily="18" charset="0"/>
              </a:rPr>
              <a:t>For the first usage, or stop one week or more, before starting a run, please fill the system with the large reagent solutions. Access it with “Service”account,  click in turn “system management”--“maintenance”--“Test”--“Framework”, select “ALL”under “Washing Initialization”,then click “Start” to fill the system. After filling, please continue the below steps.</a:t>
            </a:r>
            <a:endParaRPr lang="zh-CN" altLang="en-US">
              <a:latin typeface="Times New Roman" panose="02020603050405020304" pitchFamily="18" charset="0"/>
              <a:cs typeface="Times New Roman" panose="02020603050405020304" pitchFamily="18" charset="0"/>
            </a:endParaRPr>
          </a:p>
        </p:txBody>
      </p:sp>
      <p:cxnSp>
        <p:nvCxnSpPr>
          <p:cNvPr id="10" name="直接箭头连接符 9"/>
          <p:cNvCxnSpPr/>
          <p:nvPr/>
        </p:nvCxnSpPr>
        <p:spPr>
          <a:xfrm>
            <a:off x="1600200" y="4800600"/>
            <a:ext cx="375285" cy="635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7882865" cy="566968"/>
            <a:chOff x="116" y="813"/>
            <a:chExt cx="2965"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1. </a:t>
              </a: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Check before operation and startup</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10" name="图片 9"/>
          <p:cNvPicPr>
            <a:picLocks noChangeAspect="1"/>
          </p:cNvPicPr>
          <p:nvPr/>
        </p:nvPicPr>
        <p:blipFill>
          <a:blip r:embed="rId7"/>
          <a:stretch>
            <a:fillRect/>
          </a:stretch>
        </p:blipFill>
        <p:spPr>
          <a:xfrm>
            <a:off x="1524000" y="1371600"/>
            <a:ext cx="6135370" cy="2005330"/>
          </a:xfrm>
          <a:prstGeom prst="rect">
            <a:avLst/>
          </a:prstGeom>
        </p:spPr>
      </p:pic>
      <p:pic>
        <p:nvPicPr>
          <p:cNvPr id="11" name="图片 10"/>
          <p:cNvPicPr>
            <a:picLocks noChangeAspect="1"/>
          </p:cNvPicPr>
          <p:nvPr/>
        </p:nvPicPr>
        <p:blipFill>
          <a:blip r:embed="rId8"/>
          <a:srcRect l="52250"/>
          <a:stretch>
            <a:fillRect/>
          </a:stretch>
        </p:blipFill>
        <p:spPr>
          <a:xfrm rot="16200000">
            <a:off x="3484880" y="1553210"/>
            <a:ext cx="2187575" cy="6109335"/>
          </a:xfrm>
          <a:prstGeom prst="rect">
            <a:avLst/>
          </a:prstGeom>
        </p:spPr>
      </p:pic>
      <p:cxnSp>
        <p:nvCxnSpPr>
          <p:cNvPr id="13" name="直接箭头连接符 12"/>
          <p:cNvCxnSpPr/>
          <p:nvPr/>
        </p:nvCxnSpPr>
        <p:spPr>
          <a:xfrm flipH="1" flipV="1">
            <a:off x="1981200" y="2667000"/>
            <a:ext cx="196850" cy="198882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4" name="直接箭头连接符 13"/>
          <p:cNvCxnSpPr/>
          <p:nvPr/>
        </p:nvCxnSpPr>
        <p:spPr>
          <a:xfrm flipH="1" flipV="1">
            <a:off x="2743200" y="2743200"/>
            <a:ext cx="196850" cy="198882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5" name="直接箭头连接符 14"/>
          <p:cNvCxnSpPr/>
          <p:nvPr/>
        </p:nvCxnSpPr>
        <p:spPr>
          <a:xfrm flipH="1" flipV="1">
            <a:off x="3505200" y="2794000"/>
            <a:ext cx="196850" cy="198882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6" name="直接箭头连接符 15"/>
          <p:cNvCxnSpPr/>
          <p:nvPr/>
        </p:nvCxnSpPr>
        <p:spPr>
          <a:xfrm flipH="1" flipV="1">
            <a:off x="4419600" y="2819400"/>
            <a:ext cx="196850" cy="198882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7" name="直接箭头连接符 16"/>
          <p:cNvCxnSpPr/>
          <p:nvPr/>
        </p:nvCxnSpPr>
        <p:spPr>
          <a:xfrm flipH="1" flipV="1">
            <a:off x="5257800" y="2819400"/>
            <a:ext cx="196850" cy="198882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8" name="直接箭头连接符 17"/>
          <p:cNvCxnSpPr/>
          <p:nvPr/>
        </p:nvCxnSpPr>
        <p:spPr>
          <a:xfrm flipH="1" flipV="1">
            <a:off x="6096000" y="2819400"/>
            <a:ext cx="196850" cy="198882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cxnSp>
        <p:nvCxnSpPr>
          <p:cNvPr id="19" name="直接箭头连接符 18"/>
          <p:cNvCxnSpPr/>
          <p:nvPr/>
        </p:nvCxnSpPr>
        <p:spPr>
          <a:xfrm flipH="1" flipV="1">
            <a:off x="6858000" y="2819400"/>
            <a:ext cx="196850" cy="1988820"/>
          </a:xfrm>
          <a:prstGeom prst="straightConnector1">
            <a:avLst/>
          </a:prstGeom>
          <a:ln>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20" name="文本框 19"/>
          <p:cNvSpPr txBox="1"/>
          <p:nvPr/>
        </p:nvSpPr>
        <p:spPr>
          <a:xfrm>
            <a:off x="7924800" y="1998980"/>
            <a:ext cx="4246880" cy="337185"/>
          </a:xfrm>
          <a:prstGeom prst="rect">
            <a:avLst/>
          </a:prstGeom>
          <a:noFill/>
        </p:spPr>
        <p:txBody>
          <a:bodyPr wrap="square" rtlCol="0">
            <a:spAutoFit/>
          </a:bodyPr>
          <a:p>
            <a:r>
              <a:rPr lang="en-US" altLang="zh-CN" sz="1600">
                <a:latin typeface="Times New Roman" panose="02020603050405020304" pitchFamily="18" charset="0"/>
                <a:cs typeface="Times New Roman" panose="02020603050405020304" pitchFamily="18" charset="0"/>
              </a:rPr>
              <a:t>ER1: Acidic Antigen Retrieval Solution, pH 6.0</a:t>
            </a:r>
            <a:endParaRPr lang="en-US" altLang="zh-CN" sz="1600">
              <a:latin typeface="Times New Roman" panose="02020603050405020304" pitchFamily="18" charset="0"/>
              <a:cs typeface="Times New Roman" panose="02020603050405020304" pitchFamily="18" charset="0"/>
            </a:endParaRPr>
          </a:p>
        </p:txBody>
      </p:sp>
      <p:sp>
        <p:nvSpPr>
          <p:cNvPr id="21" name="文本框 20"/>
          <p:cNvSpPr txBox="1"/>
          <p:nvPr/>
        </p:nvSpPr>
        <p:spPr>
          <a:xfrm>
            <a:off x="7945120" y="2514600"/>
            <a:ext cx="4246880" cy="337185"/>
          </a:xfrm>
          <a:prstGeom prst="rect">
            <a:avLst/>
          </a:prstGeom>
          <a:noFill/>
        </p:spPr>
        <p:txBody>
          <a:bodyPr wrap="square" rtlCol="0">
            <a:spAutoFit/>
          </a:bodyPr>
          <a:p>
            <a:r>
              <a:rPr lang="en-US" altLang="zh-CN" sz="1600">
                <a:latin typeface="Times New Roman" panose="02020603050405020304" pitchFamily="18" charset="0"/>
                <a:cs typeface="Times New Roman" panose="02020603050405020304" pitchFamily="18" charset="0"/>
              </a:rPr>
              <a:t>ER2: Alkaline Antigen Retrieval Solution, pH 9.0</a:t>
            </a:r>
            <a:endParaRPr lang="en-US" altLang="zh-CN" sz="1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7882865" cy="566968"/>
            <a:chOff x="116" y="813"/>
            <a:chExt cx="2965"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1. Check before operation and startup</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4" name="文本框 3"/>
          <p:cNvSpPr txBox="1"/>
          <p:nvPr/>
        </p:nvSpPr>
        <p:spPr>
          <a:xfrm>
            <a:off x="934720" y="1295400"/>
            <a:ext cx="9601835" cy="92202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1.3 Check the washing area and mixing station, clean or replace if necessary. Check and empty when there is liquid in the six plastic tubes of the mixing station when last experiment ends abnormally.  Ensure the mixing station is empty before loading a new experiment.</a:t>
            </a:r>
            <a:endParaRPr lang="en-US" altLang="zh-CN" sz="1800">
              <a:latin typeface="Times New Roman" panose="02020603050405020304" pitchFamily="18" charset="0"/>
              <a:cs typeface="Times New Roman" panose="02020603050405020304" pitchFamily="18" charset="0"/>
            </a:endParaRPr>
          </a:p>
        </p:txBody>
      </p:sp>
      <p:pic>
        <p:nvPicPr>
          <p:cNvPr id="8" name="图片 7"/>
          <p:cNvPicPr>
            <a:picLocks noChangeAspect="1"/>
          </p:cNvPicPr>
          <p:nvPr/>
        </p:nvPicPr>
        <p:blipFill>
          <a:blip r:embed="rId7"/>
          <a:stretch>
            <a:fillRect/>
          </a:stretch>
        </p:blipFill>
        <p:spPr>
          <a:xfrm>
            <a:off x="1143000" y="2590800"/>
            <a:ext cx="5316220" cy="161798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7882865" cy="566968"/>
            <a:chOff x="116" y="813"/>
            <a:chExt cx="2965"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1. Check before operation and startup</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4" name="文本框 3"/>
          <p:cNvSpPr txBox="1"/>
          <p:nvPr/>
        </p:nvSpPr>
        <p:spPr>
          <a:xfrm>
            <a:off x="1029335" y="963295"/>
            <a:ext cx="9601835" cy="36830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1.4 Check the slide lable printer, ensure the lable is enough, then power on it. </a:t>
            </a:r>
            <a:endParaRPr lang="en-US" altLang="zh-CN" sz="1800">
              <a:latin typeface="Times New Roman" panose="02020603050405020304" pitchFamily="18" charset="0"/>
              <a:cs typeface="Times New Roman" panose="02020603050405020304" pitchFamily="18" charset="0"/>
            </a:endParaRPr>
          </a:p>
        </p:txBody>
      </p:sp>
      <p:sp>
        <p:nvSpPr>
          <p:cNvPr id="5" name="文本框 4"/>
          <p:cNvSpPr txBox="1"/>
          <p:nvPr/>
        </p:nvSpPr>
        <p:spPr>
          <a:xfrm>
            <a:off x="1029335" y="1371600"/>
            <a:ext cx="9791065" cy="92202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1.5 Power on the host computer </a:t>
            </a:r>
            <a:r>
              <a:rPr lang="en-US" altLang="zh-CN" sz="1800">
                <a:latin typeface="Times New Roman" panose="02020603050405020304" pitchFamily="18" charset="0"/>
                <a:cs typeface="Times New Roman" panose="02020603050405020304" pitchFamily="18" charset="0"/>
                <a:sym typeface="+mn-ea"/>
              </a:rPr>
              <a:t>( For the first run,strongly recommand you check if the computer time is right before opening the client software. If not, please adjust the time zone, then restart the computer) </a:t>
            </a:r>
            <a:r>
              <a:rPr lang="en-US" altLang="zh-CN" sz="1800">
                <a:latin typeface="Times New Roman" panose="02020603050405020304" pitchFamily="18" charset="0"/>
                <a:cs typeface="Times New Roman" panose="02020603050405020304" pitchFamily="18" charset="0"/>
              </a:rPr>
              <a:t>, open the client software after accessing the desktop.</a:t>
            </a:r>
            <a:endParaRPr lang="en-US" altLang="zh-CN" sz="1800">
              <a:latin typeface="Times New Roman" panose="02020603050405020304" pitchFamily="18" charset="0"/>
              <a:cs typeface="Times New Roman" panose="02020603050405020304" pitchFamily="18" charset="0"/>
            </a:endParaRPr>
          </a:p>
        </p:txBody>
      </p:sp>
      <p:sp>
        <p:nvSpPr>
          <p:cNvPr id="6" name="文本框 5"/>
          <p:cNvSpPr txBox="1"/>
          <p:nvPr/>
        </p:nvSpPr>
        <p:spPr>
          <a:xfrm>
            <a:off x="934720" y="3200400"/>
            <a:ext cx="9791065" cy="64516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1.6 Power on the processing module, waiting about 3 minutes unitl the processing module initialization is done. (Please make sure the device cover is close before powering it on.)</a:t>
            </a:r>
            <a:endParaRPr lang="zh-CN" altLang="en-US" sz="1800">
              <a:latin typeface="Times New Roman" panose="02020603050405020304" pitchFamily="18" charset="0"/>
              <a:cs typeface="Times New Roman" panose="02020603050405020304" pitchFamily="18" charset="0"/>
            </a:endParaRPr>
          </a:p>
        </p:txBody>
      </p:sp>
      <p:pic>
        <p:nvPicPr>
          <p:cNvPr id="7" name="图片 6"/>
          <p:cNvPicPr>
            <a:picLocks noChangeAspect="1"/>
          </p:cNvPicPr>
          <p:nvPr/>
        </p:nvPicPr>
        <p:blipFill>
          <a:blip r:embed="rId7"/>
          <a:stretch>
            <a:fillRect/>
          </a:stretch>
        </p:blipFill>
        <p:spPr>
          <a:xfrm>
            <a:off x="1212215" y="2388235"/>
            <a:ext cx="793750" cy="717550"/>
          </a:xfrm>
          <a:prstGeom prst="rect">
            <a:avLst/>
          </a:prstGeom>
        </p:spPr>
      </p:pic>
      <p:sp>
        <p:nvSpPr>
          <p:cNvPr id="9" name="文本框 8"/>
          <p:cNvSpPr txBox="1"/>
          <p:nvPr/>
        </p:nvSpPr>
        <p:spPr>
          <a:xfrm>
            <a:off x="934720" y="3905885"/>
            <a:ext cx="9791065" cy="645160"/>
          </a:xfrm>
          <a:prstGeom prst="rect">
            <a:avLst/>
          </a:prstGeom>
          <a:noFill/>
        </p:spPr>
        <p:txBody>
          <a:bodyPr wrap="square" rtlCol="0">
            <a:spAutoFit/>
          </a:bodyPr>
          <a:p>
            <a:r>
              <a:rPr lang="en-US" altLang="zh-CN" sz="1800">
                <a:latin typeface="Times New Roman" panose="02020603050405020304" pitchFamily="18" charset="0"/>
                <a:cs typeface="Times New Roman" panose="02020603050405020304" pitchFamily="18" charset="0"/>
              </a:rPr>
              <a:t>1.7  Check the “Status” screen on the client software to ensure there are no processing module notifications. Rectify before attempting to run any slides.</a:t>
            </a:r>
            <a:endParaRPr lang="en-US" altLang="zh-CN" sz="1800">
              <a:latin typeface="Times New Roman" panose="02020603050405020304" pitchFamily="18" charset="0"/>
              <a:cs typeface="Times New Roman" panose="02020603050405020304" pitchFamily="18" charset="0"/>
            </a:endParaRPr>
          </a:p>
        </p:txBody>
      </p:sp>
      <p:pic>
        <p:nvPicPr>
          <p:cNvPr id="8" name="图片 7"/>
          <p:cNvPicPr>
            <a:picLocks noChangeAspect="1"/>
          </p:cNvPicPr>
          <p:nvPr>
            <p:custDataLst>
              <p:tags r:id="rId8"/>
            </p:custDataLst>
          </p:nvPr>
        </p:nvPicPr>
        <p:blipFill>
          <a:blip r:embed="rId9"/>
          <a:stretch>
            <a:fillRect/>
          </a:stretch>
        </p:blipFill>
        <p:spPr>
          <a:xfrm>
            <a:off x="991235" y="4551045"/>
            <a:ext cx="4408805" cy="226568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_原创设计师QQ598969553             _2"/>
          <p:cNvSpPr/>
          <p:nvPr>
            <p:custDataLst>
              <p:tags r:id="rId1"/>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7" name="PA_原创设计师QQ598969553             _1"/>
          <p:cNvSpPr/>
          <p:nvPr>
            <p:custDataLst>
              <p:tags r:id="rId2"/>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grpSp>
        <p:nvGrpSpPr>
          <p:cNvPr id="112641" name="组合 2"/>
          <p:cNvGrpSpPr/>
          <p:nvPr/>
        </p:nvGrpSpPr>
        <p:grpSpPr>
          <a:xfrm>
            <a:off x="304735" y="136577"/>
            <a:ext cx="7646246" cy="434207"/>
            <a:chOff x="205" y="873"/>
            <a:chExt cx="2876" cy="278"/>
          </a:xfrm>
        </p:grpSpPr>
        <p:sp>
          <p:nvSpPr>
            <p:cNvPr id="13315" name="PA_原创设计师QQ598969553             _2"/>
            <p:cNvSpPr/>
            <p:nvPr>
              <p:custDataLst>
                <p:tags r:id="rId3"/>
              </p:custDataLst>
            </p:nvPr>
          </p:nvSpPr>
          <p:spPr>
            <a:xfrm>
              <a:off x="205" y="873"/>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4"/>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 Check Reagents and Protocols </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4" name="文本框 3"/>
          <p:cNvSpPr txBox="1"/>
          <p:nvPr/>
        </p:nvSpPr>
        <p:spPr>
          <a:xfrm>
            <a:off x="535940" y="609600"/>
            <a:ext cx="10423525" cy="368300"/>
          </a:xfrm>
          <a:prstGeom prst="rect">
            <a:avLst/>
          </a:prstGeom>
          <a:noFill/>
        </p:spPr>
        <p:txBody>
          <a:bodyPr wrap="square" rtlCol="0">
            <a:spAutoFit/>
          </a:bodyPr>
          <a:p>
            <a:r>
              <a:rPr lang="en-US" altLang="zh-CN" sz="1800" b="1" dirty="0">
                <a:solidFill>
                  <a:srgbClr val="2C3B51"/>
                </a:solidFill>
                <a:latin typeface="Times New Roman" panose="02020603050405020304" pitchFamily="18" charset="0"/>
                <a:cs typeface="Times New Roman" panose="02020603050405020304" pitchFamily="18" charset="0"/>
                <a:sym typeface="+mn-ea"/>
              </a:rPr>
              <a:t>Pre-load into the client software with protocols and reagents validated.</a:t>
            </a:r>
            <a:endParaRPr lang="zh-CN" altLang="en-US" sz="1800">
              <a:latin typeface="Times New Roman" panose="02020603050405020304" pitchFamily="18" charset="0"/>
              <a:cs typeface="Times New Roman" panose="02020603050405020304" pitchFamily="18" charset="0"/>
            </a:endParaRPr>
          </a:p>
        </p:txBody>
      </p:sp>
      <p:pic>
        <p:nvPicPr>
          <p:cNvPr id="10" name="图片 9"/>
          <p:cNvPicPr>
            <a:picLocks noChangeAspect="1"/>
          </p:cNvPicPr>
          <p:nvPr/>
        </p:nvPicPr>
        <p:blipFill>
          <a:blip r:embed="rId5"/>
          <a:stretch>
            <a:fillRect/>
          </a:stretch>
        </p:blipFill>
        <p:spPr>
          <a:xfrm>
            <a:off x="541655" y="1143000"/>
            <a:ext cx="2136775" cy="1145540"/>
          </a:xfrm>
          <a:prstGeom prst="rect">
            <a:avLst/>
          </a:prstGeom>
        </p:spPr>
      </p:pic>
      <p:pic>
        <p:nvPicPr>
          <p:cNvPr id="13" name="图片 12"/>
          <p:cNvPicPr>
            <a:picLocks noChangeAspect="1"/>
          </p:cNvPicPr>
          <p:nvPr/>
        </p:nvPicPr>
        <p:blipFill>
          <a:blip r:embed="rId6"/>
          <a:stretch>
            <a:fillRect/>
          </a:stretch>
        </p:blipFill>
        <p:spPr>
          <a:xfrm>
            <a:off x="3733800" y="1447800"/>
            <a:ext cx="2724150" cy="571500"/>
          </a:xfrm>
          <a:prstGeom prst="rect">
            <a:avLst/>
          </a:prstGeom>
        </p:spPr>
      </p:pic>
      <p:pic>
        <p:nvPicPr>
          <p:cNvPr id="15" name="图片 14"/>
          <p:cNvPicPr>
            <a:picLocks noChangeAspect="1"/>
          </p:cNvPicPr>
          <p:nvPr/>
        </p:nvPicPr>
        <p:blipFill>
          <a:blip r:embed="rId7"/>
          <a:stretch>
            <a:fillRect/>
          </a:stretch>
        </p:blipFill>
        <p:spPr>
          <a:xfrm>
            <a:off x="7772400" y="1435735"/>
            <a:ext cx="2095500" cy="583565"/>
          </a:xfrm>
          <a:prstGeom prst="rect">
            <a:avLst/>
          </a:prstGeom>
        </p:spPr>
      </p:pic>
      <p:pic>
        <p:nvPicPr>
          <p:cNvPr id="17" name="图片 16"/>
          <p:cNvPicPr>
            <a:picLocks noChangeAspect="1"/>
          </p:cNvPicPr>
          <p:nvPr/>
        </p:nvPicPr>
        <p:blipFill>
          <a:blip r:embed="rId8"/>
          <a:stretch>
            <a:fillRect/>
          </a:stretch>
        </p:blipFill>
        <p:spPr>
          <a:xfrm>
            <a:off x="514985" y="3463925"/>
            <a:ext cx="2163445" cy="2834005"/>
          </a:xfrm>
          <a:prstGeom prst="rect">
            <a:avLst/>
          </a:prstGeom>
        </p:spPr>
      </p:pic>
      <p:sp>
        <p:nvSpPr>
          <p:cNvPr id="20" name="文本框 19"/>
          <p:cNvSpPr txBox="1"/>
          <p:nvPr/>
        </p:nvSpPr>
        <p:spPr>
          <a:xfrm>
            <a:off x="2971800" y="3505200"/>
            <a:ext cx="2289175" cy="2259965"/>
          </a:xfrm>
          <a:prstGeom prst="rect">
            <a:avLst/>
          </a:prstGeom>
          <a:noFill/>
        </p:spPr>
        <p:txBody>
          <a:bodyPr wrap="square" rtlCol="0" anchor="t">
            <a:noAutofit/>
          </a:bodyPr>
          <a:p>
            <a:pPr algn="just"/>
            <a:r>
              <a:rPr lang="en-US" altLang="zh-CN" sz="1400" dirty="0">
                <a:latin typeface="Times New Roman" panose="02020603050405020304" pitchFamily="18" charset="0"/>
                <a:ea typeface="+mj-ea"/>
                <a:cs typeface="Arial" panose="020B0604020202020204" pitchFamily="34" charset="0"/>
                <a:sym typeface="+mn-ea"/>
              </a:rPr>
              <a:t>4. Edit the reagent information, input the name of the primary antibody. Both the name and short name must be filled in.  </a:t>
            </a:r>
            <a:endParaRPr lang="en-US" altLang="zh-CN" sz="1400" dirty="0">
              <a:latin typeface="Times New Roman" panose="02020603050405020304" pitchFamily="18" charset="0"/>
              <a:ea typeface="+mj-ea"/>
              <a:cs typeface="Arial" panose="020B0604020202020204" pitchFamily="34" charset="0"/>
            </a:endParaRPr>
          </a:p>
          <a:p>
            <a:pPr algn="just"/>
            <a:r>
              <a:rPr lang="en-US" altLang="zh-CN" sz="1400" dirty="0">
                <a:latin typeface="Times New Roman" panose="02020603050405020304" pitchFamily="18" charset="0"/>
                <a:ea typeface="+mj-ea"/>
                <a:cs typeface="Arial" panose="020B0604020202020204" pitchFamily="34" charset="0"/>
                <a:sym typeface="+mn-ea"/>
              </a:rPr>
              <a:t>Default staining protocol (**** Hospital).  </a:t>
            </a:r>
            <a:endParaRPr lang="en-US" altLang="zh-CN" sz="1400" dirty="0">
              <a:latin typeface="Times New Roman" panose="02020603050405020304" pitchFamily="18" charset="0"/>
              <a:ea typeface="+mj-ea"/>
              <a:cs typeface="Arial" panose="020B0604020202020204" pitchFamily="34" charset="0"/>
            </a:endParaRPr>
          </a:p>
          <a:p>
            <a:pPr algn="just"/>
            <a:r>
              <a:rPr lang="en-US" altLang="zh-CN" sz="1400" dirty="0">
                <a:latin typeface="Times New Roman" panose="02020603050405020304" pitchFamily="18" charset="0"/>
                <a:ea typeface="+mj-ea"/>
                <a:cs typeface="Arial" panose="020B0604020202020204" pitchFamily="34" charset="0"/>
                <a:sym typeface="+mn-ea"/>
              </a:rPr>
              <a:t>Retrieval method (select "Default HIER Protocol" as recommended by the antibody, retrieval time 20 minutes. For example, the EDTA alkaline retrieval procedure is: *Antigen Retrieval ER2 20min).</a:t>
            </a:r>
            <a:endParaRPr lang="en-US" altLang="zh-CN" sz="1400" dirty="0">
              <a:latin typeface="Times New Roman" panose="02020603050405020304" pitchFamily="18" charset="0"/>
              <a:ea typeface="+mj-ea"/>
              <a:cs typeface="Arial" panose="020B0604020202020204" pitchFamily="34" charset="0"/>
              <a:sym typeface="+mn-ea"/>
            </a:endParaRPr>
          </a:p>
        </p:txBody>
      </p:sp>
      <p:pic>
        <p:nvPicPr>
          <p:cNvPr id="21" name="图片 20"/>
          <p:cNvPicPr>
            <a:picLocks noChangeAspect="1"/>
          </p:cNvPicPr>
          <p:nvPr/>
        </p:nvPicPr>
        <p:blipFill>
          <a:blip r:embed="rId9"/>
          <a:stretch>
            <a:fillRect/>
          </a:stretch>
        </p:blipFill>
        <p:spPr>
          <a:xfrm>
            <a:off x="5791200" y="3554730"/>
            <a:ext cx="5928995" cy="2743200"/>
          </a:xfrm>
          <a:prstGeom prst="rect">
            <a:avLst/>
          </a:prstGeom>
        </p:spPr>
      </p:pic>
      <p:sp>
        <p:nvSpPr>
          <p:cNvPr id="2" name="文本框 1"/>
          <p:cNvSpPr txBox="1"/>
          <p:nvPr/>
        </p:nvSpPr>
        <p:spPr>
          <a:xfrm>
            <a:off x="522605" y="2362200"/>
            <a:ext cx="2275205" cy="460375"/>
          </a:xfrm>
          <a:prstGeom prst="rect">
            <a:avLst/>
          </a:prstGeom>
          <a:noFill/>
        </p:spPr>
        <p:txBody>
          <a:bodyPr wrap="square" rtlCol="0" anchor="t">
            <a:spAutoFit/>
          </a:bodyPr>
          <a:p>
            <a:r>
              <a:rPr lang="en-US" altLang="zh-CN" sz="1200" dirty="0">
                <a:latin typeface="Times New Roman" panose="02020603050405020304" pitchFamily="18" charset="0"/>
                <a:cs typeface="Times New Roman" panose="02020603050405020304" pitchFamily="18" charset="0"/>
                <a:sym typeface="+mn-ea"/>
              </a:rPr>
              <a:t>1. Login the software,default password”123”</a:t>
            </a:r>
            <a:endParaRPr lang="en-US" altLang="zh-CN" sz="1200" dirty="0">
              <a:latin typeface="Times New Roman" panose="02020603050405020304" pitchFamily="18" charset="0"/>
              <a:cs typeface="Times New Roman" panose="02020603050405020304" pitchFamily="18" charset="0"/>
              <a:sym typeface="+mn-ea"/>
            </a:endParaRPr>
          </a:p>
        </p:txBody>
      </p:sp>
      <p:sp>
        <p:nvSpPr>
          <p:cNvPr id="3" name="文本框 2"/>
          <p:cNvSpPr txBox="1"/>
          <p:nvPr/>
        </p:nvSpPr>
        <p:spPr>
          <a:xfrm>
            <a:off x="3783965" y="2362200"/>
            <a:ext cx="2750185" cy="275590"/>
          </a:xfrm>
          <a:prstGeom prst="rect">
            <a:avLst/>
          </a:prstGeom>
          <a:noFill/>
        </p:spPr>
        <p:txBody>
          <a:bodyPr wrap="square" rtlCol="0" anchor="t">
            <a:spAutoFit/>
          </a:bodyPr>
          <a:p>
            <a:r>
              <a:rPr lang="en-US" altLang="zh-CN" sz="1200" dirty="0">
                <a:latin typeface="Times New Roman" panose="02020603050405020304" pitchFamily="18" charset="0"/>
                <a:cs typeface="Times New Roman" panose="02020603050405020304" pitchFamily="18" charset="0"/>
                <a:sym typeface="+mn-ea"/>
              </a:rPr>
              <a:t>2. Enter Reagent Management page</a:t>
            </a:r>
            <a:endParaRPr lang="en-US" altLang="zh-CN" sz="1200" dirty="0">
              <a:latin typeface="Times New Roman" panose="02020603050405020304" pitchFamily="18" charset="0"/>
              <a:cs typeface="Times New Roman" panose="02020603050405020304" pitchFamily="18" charset="0"/>
              <a:sym typeface="+mn-ea"/>
            </a:endParaRPr>
          </a:p>
        </p:txBody>
      </p:sp>
      <p:sp>
        <p:nvSpPr>
          <p:cNvPr id="5" name="文本框 4"/>
          <p:cNvSpPr txBox="1"/>
          <p:nvPr/>
        </p:nvSpPr>
        <p:spPr>
          <a:xfrm>
            <a:off x="7696200" y="2438400"/>
            <a:ext cx="3600450" cy="275590"/>
          </a:xfrm>
          <a:prstGeom prst="rect">
            <a:avLst/>
          </a:prstGeom>
          <a:noFill/>
        </p:spPr>
        <p:txBody>
          <a:bodyPr wrap="square" rtlCol="0" anchor="t">
            <a:spAutoFit/>
          </a:bodyPr>
          <a:p>
            <a:r>
              <a:rPr lang="en-US" altLang="zh-CN" sz="1200" dirty="0">
                <a:latin typeface="Times New Roman" panose="02020603050405020304" pitchFamily="18" charset="0"/>
                <a:cs typeface="Times New Roman" panose="02020603050405020304" pitchFamily="18" charset="0"/>
                <a:sym typeface="+mn-ea"/>
              </a:rPr>
              <a:t>3. Click “Add” button</a:t>
            </a:r>
            <a:endParaRPr lang="en-US" altLang="zh-CN" sz="1200" dirty="0">
              <a:latin typeface="Times New Roman" panose="02020603050405020304" pitchFamily="18" charset="0"/>
              <a:cs typeface="Times New Roman" panose="02020603050405020304" pitchFamily="18" charset="0"/>
              <a:sym typeface="+mn-ea"/>
            </a:endParaRPr>
          </a:p>
        </p:txBody>
      </p:sp>
      <p:pic>
        <p:nvPicPr>
          <p:cNvPr id="12" name="图片 1" descr="头像"/>
          <p:cNvPicPr>
            <a:picLocks noChangeAspect="1"/>
          </p:cNvPicPr>
          <p:nvPr/>
        </p:nvPicPr>
        <p:blipFill>
          <a:blip r:embed="rId10"/>
          <a:stretch>
            <a:fillRect/>
          </a:stretch>
        </p:blipFill>
        <p:spPr>
          <a:xfrm>
            <a:off x="10515601" y="-6985"/>
            <a:ext cx="1338262" cy="1338263"/>
          </a:xfrm>
          <a:prstGeom prst="rect">
            <a:avLst/>
          </a:prstGeom>
          <a:noFill/>
          <a:ln w="9525">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7646246" cy="470130"/>
            <a:chOff x="205" y="875"/>
            <a:chExt cx="2876"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2"/>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 Check Reagents and Protocols </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8" name="文本框 7"/>
          <p:cNvSpPr txBox="1"/>
          <p:nvPr/>
        </p:nvSpPr>
        <p:spPr>
          <a:xfrm>
            <a:off x="762000" y="990600"/>
            <a:ext cx="6134735" cy="476250"/>
          </a:xfrm>
          <a:prstGeom prst="rect">
            <a:avLst/>
          </a:prstGeom>
          <a:noFill/>
        </p:spPr>
        <p:txBody>
          <a:bodyPr wrap="square" rtlCol="0">
            <a:noAutofit/>
          </a:bodyPr>
          <a:p>
            <a:r>
              <a:rPr lang="en-US" altLang="zh-CN" sz="1800" b="1">
                <a:latin typeface="Times New Roman" panose="02020603050405020304" pitchFamily="18" charset="0"/>
                <a:cs typeface="Times New Roman" panose="02020603050405020304" pitchFamily="18" charset="0"/>
              </a:rPr>
              <a:t>Primary antibody bind with open container:</a:t>
            </a:r>
            <a:endParaRPr lang="en-US" altLang="zh-CN" sz="1800" b="1">
              <a:latin typeface="Times New Roman" panose="02020603050405020304" pitchFamily="18" charset="0"/>
              <a:cs typeface="Times New Roman" panose="02020603050405020304" pitchFamily="18" charset="0"/>
            </a:endParaRPr>
          </a:p>
          <a:p>
            <a:endParaRPr lang="en-US" altLang="zh-CN" sz="1800">
              <a:latin typeface="Times New Roman" panose="02020603050405020304" pitchFamily="18" charset="0"/>
              <a:cs typeface="Times New Roman" panose="02020603050405020304" pitchFamily="18" charset="0"/>
            </a:endParaRPr>
          </a:p>
        </p:txBody>
      </p:sp>
      <p:pic>
        <p:nvPicPr>
          <p:cNvPr id="9" name="图片 8"/>
          <p:cNvPicPr>
            <a:picLocks noChangeAspect="1"/>
          </p:cNvPicPr>
          <p:nvPr/>
        </p:nvPicPr>
        <p:blipFill>
          <a:blip r:embed="rId3"/>
          <a:stretch>
            <a:fillRect/>
          </a:stretch>
        </p:blipFill>
        <p:spPr>
          <a:xfrm>
            <a:off x="706755" y="3124200"/>
            <a:ext cx="3423285" cy="2099310"/>
          </a:xfrm>
          <a:prstGeom prst="rect">
            <a:avLst/>
          </a:prstGeom>
        </p:spPr>
      </p:pic>
      <p:pic>
        <p:nvPicPr>
          <p:cNvPr id="10" name="图片 9"/>
          <p:cNvPicPr>
            <a:picLocks noChangeAspect="1"/>
          </p:cNvPicPr>
          <p:nvPr/>
        </p:nvPicPr>
        <p:blipFill>
          <a:blip r:embed="rId4"/>
          <a:stretch>
            <a:fillRect/>
          </a:stretch>
        </p:blipFill>
        <p:spPr>
          <a:xfrm>
            <a:off x="7877175" y="3088005"/>
            <a:ext cx="3230245" cy="2135505"/>
          </a:xfrm>
          <a:prstGeom prst="rect">
            <a:avLst/>
          </a:prstGeom>
        </p:spPr>
      </p:pic>
      <p:pic>
        <p:nvPicPr>
          <p:cNvPr id="4" name="图片 3"/>
          <p:cNvPicPr>
            <a:picLocks noChangeAspect="1"/>
          </p:cNvPicPr>
          <p:nvPr/>
        </p:nvPicPr>
        <p:blipFill>
          <a:blip r:embed="rId5"/>
          <a:stretch>
            <a:fillRect/>
          </a:stretch>
        </p:blipFill>
        <p:spPr>
          <a:xfrm>
            <a:off x="4835525" y="3200400"/>
            <a:ext cx="2377440" cy="2099310"/>
          </a:xfrm>
          <a:prstGeom prst="rect">
            <a:avLst/>
          </a:prstGeom>
        </p:spPr>
      </p:pic>
      <p:sp>
        <p:nvSpPr>
          <p:cNvPr id="5" name="右箭头 4"/>
          <p:cNvSpPr/>
          <p:nvPr/>
        </p:nvSpPr>
        <p:spPr>
          <a:xfrm>
            <a:off x="4197350" y="3962400"/>
            <a:ext cx="612140" cy="48577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cs typeface="Times New Roman" panose="02020603050405020304" pitchFamily="18" charset="0"/>
            </a:endParaRPr>
          </a:p>
        </p:txBody>
      </p:sp>
      <p:sp>
        <p:nvSpPr>
          <p:cNvPr id="6" name="右箭头 5"/>
          <p:cNvSpPr/>
          <p:nvPr/>
        </p:nvSpPr>
        <p:spPr>
          <a:xfrm>
            <a:off x="7239000" y="4038600"/>
            <a:ext cx="612140" cy="48577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cs typeface="Times New Roman" panose="02020603050405020304" pitchFamily="18" charset="0"/>
            </a:endParaRPr>
          </a:p>
        </p:txBody>
      </p:sp>
      <p:sp>
        <p:nvSpPr>
          <p:cNvPr id="11" name="文本框 10"/>
          <p:cNvSpPr txBox="1"/>
          <p:nvPr/>
        </p:nvSpPr>
        <p:spPr>
          <a:xfrm>
            <a:off x="609600" y="5943600"/>
            <a:ext cx="10171430" cy="368300"/>
          </a:xfrm>
          <a:prstGeom prst="rect">
            <a:avLst/>
          </a:prstGeom>
          <a:noFill/>
        </p:spPr>
        <p:txBody>
          <a:bodyPr wrap="square" rtlCol="0" anchor="t">
            <a:spAutoFit/>
          </a:bodyPr>
          <a:p>
            <a:r>
              <a:rPr lang="en-US" altLang="zh-CN">
                <a:solidFill>
                  <a:srgbClr val="FF0000"/>
                </a:solidFill>
                <a:latin typeface="Times New Roman" panose="02020603050405020304" pitchFamily="18" charset="0"/>
                <a:cs typeface="Times New Roman" panose="02020603050405020304" pitchFamily="18" charset="0"/>
              </a:rPr>
              <a:t>After binding, please mark the primary antibody name on the open container by the mark pen.</a:t>
            </a:r>
            <a:endParaRPr lang="en-US" altLang="zh-CN">
              <a:solidFill>
                <a:srgbClr val="FF0000"/>
              </a:solidFill>
              <a:latin typeface="Times New Roman" panose="02020603050405020304" pitchFamily="18" charset="0"/>
              <a:cs typeface="Times New Roman" panose="02020603050405020304" pitchFamily="18" charset="0"/>
            </a:endParaRPr>
          </a:p>
        </p:txBody>
      </p:sp>
      <p:sp>
        <p:nvSpPr>
          <p:cNvPr id="2" name="文本框 1"/>
          <p:cNvSpPr txBox="1"/>
          <p:nvPr/>
        </p:nvSpPr>
        <p:spPr>
          <a:xfrm>
            <a:off x="838200" y="1524000"/>
            <a:ext cx="10125710" cy="1476375"/>
          </a:xfrm>
          <a:prstGeom prst="rect">
            <a:avLst/>
          </a:prstGeom>
          <a:noFill/>
        </p:spPr>
        <p:txBody>
          <a:bodyPr wrap="square" rtlCol="0" anchor="t">
            <a:spAutoFit/>
          </a:bodyPr>
          <a:p>
            <a:r>
              <a:rPr lang="en-US" altLang="zh-CN" sz="1800" dirty="0">
                <a:latin typeface="Times New Roman" panose="02020603050405020304" pitchFamily="18" charset="0"/>
                <a:cs typeface="Times New Roman" panose="02020603050405020304" pitchFamily="18" charset="0"/>
                <a:sym typeface="+mn-ea"/>
              </a:rPr>
              <a:t>Enter “Reagent List” page,click Input ID,Manually input the long barcode or use the scanner directly scan the registration code on the open container. </a:t>
            </a:r>
            <a:endParaRPr lang="en-US" altLang="zh-CN" sz="1800" dirty="0">
              <a:latin typeface="Times New Roman" panose="02020603050405020304" pitchFamily="18" charset="0"/>
              <a:cs typeface="Times New Roman" panose="02020603050405020304" pitchFamily="18" charset="0"/>
              <a:sym typeface="+mn-ea"/>
            </a:endParaRPr>
          </a:p>
          <a:p>
            <a:endParaRPr lang="en-US" altLang="zh-CN" sz="1800" dirty="0">
              <a:latin typeface="Times New Roman" panose="02020603050405020304" pitchFamily="18" charset="0"/>
              <a:cs typeface="Times New Roman" panose="02020603050405020304" pitchFamily="18" charset="0"/>
              <a:sym typeface="+mn-ea"/>
            </a:endParaRPr>
          </a:p>
          <a:p>
            <a:r>
              <a:rPr lang="en-US" altLang="zh-CN" sz="1800" dirty="0">
                <a:latin typeface="Times New Roman" panose="02020603050405020304" pitchFamily="18" charset="0"/>
                <a:cs typeface="Times New Roman" panose="02020603050405020304" pitchFamily="18" charset="0"/>
                <a:sym typeface="+mn-ea"/>
              </a:rPr>
              <a:t>Select the antibody from the drop-list,input the validity information, then click “OK” to save the settings.</a:t>
            </a:r>
            <a:endParaRPr lang="en-US" altLang="zh-CN" sz="1800" dirty="0">
              <a:latin typeface="Times New Roman" panose="02020603050405020304" pitchFamily="18" charset="0"/>
              <a:cs typeface="Times New Roman" panose="02020603050405020304" pitchFamily="18" charset="0"/>
            </a:endParaRPr>
          </a:p>
          <a:p>
            <a:endParaRPr lang="en-US" altLang="zh-CN" sz="1800" dirty="0">
              <a:latin typeface="Times New Roman" panose="02020603050405020304" pitchFamily="18" charset="0"/>
              <a:cs typeface="Times New Roman" panose="02020603050405020304" pitchFamily="18" charset="0"/>
              <a:sym typeface="+mn-ea"/>
            </a:endParaRPr>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3" name="PA_原创设计师QQ598969553             _2"/>
          <p:cNvSpPr/>
          <p:nvPr>
            <p:custDataLst>
              <p:tags r:id="rId7"/>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7" name="PA_原创设计师QQ598969553             _1"/>
          <p:cNvSpPr/>
          <p:nvPr>
            <p:custDataLst>
              <p:tags r:id="rId8"/>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610170" y="365126"/>
            <a:ext cx="7646246" cy="470130"/>
            <a:chOff x="205" y="875"/>
            <a:chExt cx="2876" cy="301"/>
          </a:xfrm>
        </p:grpSpPr>
        <p:sp>
          <p:nvSpPr>
            <p:cNvPr id="13315" name="PA_原创设计师QQ598969553             _2"/>
            <p:cNvSpPr/>
            <p:nvPr>
              <p:custDataLst>
                <p:tags r:id="rId1"/>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2"/>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 </a:t>
              </a: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Check Reagents and Protocols </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11" name="文本框 10"/>
          <p:cNvSpPr txBox="1"/>
          <p:nvPr/>
        </p:nvSpPr>
        <p:spPr>
          <a:xfrm>
            <a:off x="533400" y="4848225"/>
            <a:ext cx="9659620" cy="368300"/>
          </a:xfrm>
          <a:prstGeom prst="rect">
            <a:avLst/>
          </a:prstGeom>
          <a:noFill/>
        </p:spPr>
        <p:txBody>
          <a:bodyPr wrap="square" rtlCol="0" anchor="t">
            <a:spAutoFit/>
          </a:bodyPr>
          <a:p>
            <a:endParaRPr lang="zh-CN" altLang="en-US">
              <a:latin typeface="Times New Roman" panose="02020603050405020304" pitchFamily="18" charset="0"/>
              <a:cs typeface="Times New Roman" panose="02020603050405020304" pitchFamily="18" charset="0"/>
            </a:endParaRPr>
          </a:p>
        </p:txBody>
      </p:sp>
      <p:pic>
        <p:nvPicPr>
          <p:cNvPr id="7" name="图片 6"/>
          <p:cNvPicPr>
            <a:picLocks noChangeAspect="1"/>
          </p:cNvPicPr>
          <p:nvPr/>
        </p:nvPicPr>
        <p:blipFill>
          <a:blip r:embed="rId3"/>
          <a:stretch>
            <a:fillRect/>
          </a:stretch>
        </p:blipFill>
        <p:spPr>
          <a:xfrm>
            <a:off x="3276600" y="2341880"/>
            <a:ext cx="3656965" cy="3835400"/>
          </a:xfrm>
          <a:prstGeom prst="rect">
            <a:avLst/>
          </a:prstGeom>
        </p:spPr>
      </p:pic>
      <p:pic>
        <p:nvPicPr>
          <p:cNvPr id="13" name="图片 12"/>
          <p:cNvPicPr>
            <a:picLocks noChangeAspect="1"/>
          </p:cNvPicPr>
          <p:nvPr/>
        </p:nvPicPr>
        <p:blipFill>
          <a:blip r:embed="rId4"/>
          <a:stretch>
            <a:fillRect/>
          </a:stretch>
        </p:blipFill>
        <p:spPr>
          <a:xfrm>
            <a:off x="7466965" y="2341880"/>
            <a:ext cx="3800475" cy="2232660"/>
          </a:xfrm>
          <a:prstGeom prst="rect">
            <a:avLst/>
          </a:prstGeom>
        </p:spPr>
      </p:pic>
      <p:pic>
        <p:nvPicPr>
          <p:cNvPr id="14" name="图片 13"/>
          <p:cNvPicPr>
            <a:picLocks noChangeAspect="1"/>
          </p:cNvPicPr>
          <p:nvPr/>
        </p:nvPicPr>
        <p:blipFill>
          <a:blip r:embed="rId5"/>
          <a:stretch>
            <a:fillRect/>
          </a:stretch>
        </p:blipFill>
        <p:spPr>
          <a:xfrm>
            <a:off x="404495" y="2341880"/>
            <a:ext cx="2515235" cy="1523365"/>
          </a:xfrm>
          <a:prstGeom prst="rect">
            <a:avLst/>
          </a:prstGeom>
        </p:spPr>
      </p:pic>
      <p:sp>
        <p:nvSpPr>
          <p:cNvPr id="8" name="文本框 7"/>
          <p:cNvSpPr txBox="1"/>
          <p:nvPr/>
        </p:nvSpPr>
        <p:spPr>
          <a:xfrm>
            <a:off x="609600" y="1143000"/>
            <a:ext cx="6134735" cy="476250"/>
          </a:xfrm>
          <a:prstGeom prst="rect">
            <a:avLst/>
          </a:prstGeom>
          <a:noFill/>
        </p:spPr>
        <p:txBody>
          <a:bodyPr wrap="square" rtlCol="0">
            <a:noAutofit/>
          </a:bodyPr>
          <a:p>
            <a:r>
              <a:rPr lang="en-US" altLang="zh-CN" sz="1800" b="1">
                <a:latin typeface="Times New Roman" panose="02020603050405020304" pitchFamily="18" charset="0"/>
                <a:cs typeface="Times New Roman" panose="02020603050405020304" pitchFamily="18" charset="0"/>
              </a:rPr>
              <a:t>Add detection system reagent kit into the system.</a:t>
            </a:r>
            <a:endParaRPr lang="zh-CN" altLang="en-US" sz="1800" b="1">
              <a:latin typeface="Times New Roman" panose="02020603050405020304" pitchFamily="18" charset="0"/>
              <a:cs typeface="Times New Roman" panose="02020603050405020304" pitchFamily="18" charset="0"/>
            </a:endParaRPr>
          </a:p>
        </p:txBody>
      </p:sp>
      <p:pic>
        <p:nvPicPr>
          <p:cNvPr id="12" name="图片 1" descr="头像"/>
          <p:cNvPicPr>
            <a:picLocks noChangeAspect="1"/>
          </p:cNvPicPr>
          <p:nvPr/>
        </p:nvPicPr>
        <p:blipFill>
          <a:blip r:embed="rId6"/>
          <a:stretch>
            <a:fillRect/>
          </a:stretch>
        </p:blipFill>
        <p:spPr>
          <a:xfrm>
            <a:off x="10515601" y="68580"/>
            <a:ext cx="1338262" cy="1338263"/>
          </a:xfrm>
          <a:prstGeom prst="rect">
            <a:avLst/>
          </a:prstGeom>
          <a:noFill/>
          <a:ln w="9525">
            <a:noFill/>
          </a:ln>
        </p:spPr>
      </p:pic>
      <p:sp>
        <p:nvSpPr>
          <p:cNvPr id="5" name="PA_原创设计师QQ598969553             _2"/>
          <p:cNvSpPr/>
          <p:nvPr>
            <p:custDataLst>
              <p:tags r:id="rId7"/>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6" name="PA_原创设计师QQ598969553             _1"/>
          <p:cNvSpPr/>
          <p:nvPr>
            <p:custDataLst>
              <p:tags r:id="rId8"/>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PA" val="v3.2.0"/>
</p:tagLst>
</file>

<file path=ppt/tags/tag10.xml><?xml version="1.0" encoding="utf-8"?>
<p:tagLst xmlns:p="http://schemas.openxmlformats.org/presentationml/2006/main">
  <p:tag name="PA" val="v3.2.0"/>
</p:tagLst>
</file>

<file path=ppt/tags/tag100.xml><?xml version="1.0" encoding="utf-8"?>
<p:tagLst xmlns:p="http://schemas.openxmlformats.org/presentationml/2006/main">
  <p:tag name="KSO_WPP_MARK_KEY" val="e8916b5b-8d4c-4085-aa99-ae5d89773bb6"/>
  <p:tag name="COMMONDATA" val="eyJoZGlkIjoiNmE4YWE2NWM2NjkyMzUxOGRkNDNkNjJlMmYxYjJlZDkifQ=="/>
</p:tagLst>
</file>

<file path=ppt/tags/tag11.xml><?xml version="1.0" encoding="utf-8"?>
<p:tagLst xmlns:p="http://schemas.openxmlformats.org/presentationml/2006/main">
  <p:tag name="PA" val="v3.2.0"/>
</p:tagLst>
</file>

<file path=ppt/tags/tag12.xml><?xml version="1.0" encoding="utf-8"?>
<p:tagLst xmlns:p="http://schemas.openxmlformats.org/presentationml/2006/main">
  <p:tag name="PA" val="v3.2.0"/>
</p:tagLst>
</file>

<file path=ppt/tags/tag13.xml><?xml version="1.0" encoding="utf-8"?>
<p:tagLst xmlns:p="http://schemas.openxmlformats.org/presentationml/2006/main">
  <p:tag name="PA" val="v3.2.0"/>
</p:tagLst>
</file>

<file path=ppt/tags/tag14.xml><?xml version="1.0" encoding="utf-8"?>
<p:tagLst xmlns:p="http://schemas.openxmlformats.org/presentationml/2006/main">
  <p:tag name="PA" val="v3.2.0"/>
</p:tagLst>
</file>

<file path=ppt/tags/tag15.xml><?xml version="1.0" encoding="utf-8"?>
<p:tagLst xmlns:p="http://schemas.openxmlformats.org/presentationml/2006/main">
  <p:tag name="PA" val="v3.2.0"/>
</p:tagLst>
</file>

<file path=ppt/tags/tag16.xml><?xml version="1.0" encoding="utf-8"?>
<p:tagLst xmlns:p="http://schemas.openxmlformats.org/presentationml/2006/main">
  <p:tag name="PA" val="v3.2.0"/>
</p:tagLst>
</file>

<file path=ppt/tags/tag17.xml><?xml version="1.0" encoding="utf-8"?>
<p:tagLst xmlns:p="http://schemas.openxmlformats.org/presentationml/2006/main">
  <p:tag name="PA" val="v3.2.0"/>
</p:tagLst>
</file>

<file path=ppt/tags/tag18.xml><?xml version="1.0" encoding="utf-8"?>
<p:tagLst xmlns:p="http://schemas.openxmlformats.org/presentationml/2006/main">
  <p:tag name="PA" val="v3.2.0"/>
</p:tagLst>
</file>

<file path=ppt/tags/tag19.xml><?xml version="1.0" encoding="utf-8"?>
<p:tagLst xmlns:p="http://schemas.openxmlformats.org/presentationml/2006/main">
  <p:tag name="PA" val="v3.2.0"/>
</p:tagLst>
</file>

<file path=ppt/tags/tag2.xml><?xml version="1.0" encoding="utf-8"?>
<p:tagLst xmlns:p="http://schemas.openxmlformats.org/presentationml/2006/main">
  <p:tag name="PA" val="v3.2.0"/>
</p:tagLst>
</file>

<file path=ppt/tags/tag20.xml><?xml version="1.0" encoding="utf-8"?>
<p:tagLst xmlns:p="http://schemas.openxmlformats.org/presentationml/2006/main">
  <p:tag name="PA" val="v3.2.0"/>
</p:tagLst>
</file>

<file path=ppt/tags/tag21.xml><?xml version="1.0" encoding="utf-8"?>
<p:tagLst xmlns:p="http://schemas.openxmlformats.org/presentationml/2006/main">
  <p:tag name="PA" val="v3.2.0"/>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PA" val="v3.2.0"/>
</p:tagLst>
</file>

<file path=ppt/tags/tag24.xml><?xml version="1.0" encoding="utf-8"?>
<p:tagLst xmlns:p="http://schemas.openxmlformats.org/presentationml/2006/main">
  <p:tag name="PA" val="v3.2.0"/>
</p:tagLst>
</file>

<file path=ppt/tags/tag25.xml><?xml version="1.0" encoding="utf-8"?>
<p:tagLst xmlns:p="http://schemas.openxmlformats.org/presentationml/2006/main">
  <p:tag name="PA" val="v3.2.0"/>
</p:tagLst>
</file>

<file path=ppt/tags/tag26.xml><?xml version="1.0" encoding="utf-8"?>
<p:tagLst xmlns:p="http://schemas.openxmlformats.org/presentationml/2006/main">
  <p:tag name="PA" val="v3.2.0"/>
</p:tagLst>
</file>

<file path=ppt/tags/tag27.xml><?xml version="1.0" encoding="utf-8"?>
<p:tagLst xmlns:p="http://schemas.openxmlformats.org/presentationml/2006/main">
  <p:tag name="PA" val="v3.2.0"/>
</p:tagLst>
</file>

<file path=ppt/tags/tag28.xml><?xml version="1.0" encoding="utf-8"?>
<p:tagLst xmlns:p="http://schemas.openxmlformats.org/presentationml/2006/main">
  <p:tag name="PA" val="v3.2.0"/>
</p:tagLst>
</file>

<file path=ppt/tags/tag29.xml><?xml version="1.0" encoding="utf-8"?>
<p:tagLst xmlns:p="http://schemas.openxmlformats.org/presentationml/2006/main">
  <p:tag name="PA" val="v3.2.0"/>
</p:tagLst>
</file>

<file path=ppt/tags/tag3.xml><?xml version="1.0" encoding="utf-8"?>
<p:tagLst xmlns:p="http://schemas.openxmlformats.org/presentationml/2006/main">
  <p:tag name="PA" val="v3.2.0"/>
</p:tagLst>
</file>

<file path=ppt/tags/tag30.xml><?xml version="1.0" encoding="utf-8"?>
<p:tagLst xmlns:p="http://schemas.openxmlformats.org/presentationml/2006/main">
  <p:tag name="PA" val="v3.2.0"/>
</p:tagLst>
</file>

<file path=ppt/tags/tag31.xml><?xml version="1.0" encoding="utf-8"?>
<p:tagLst xmlns:p="http://schemas.openxmlformats.org/presentationml/2006/main">
  <p:tag name="PA" val="v3.2.0"/>
</p:tagLst>
</file>

<file path=ppt/tags/tag32.xml><?xml version="1.0" encoding="utf-8"?>
<p:tagLst xmlns:p="http://schemas.openxmlformats.org/presentationml/2006/main">
  <p:tag name="PA" val="v3.2.0"/>
</p:tagLst>
</file>

<file path=ppt/tags/tag33.xml><?xml version="1.0" encoding="utf-8"?>
<p:tagLst xmlns:p="http://schemas.openxmlformats.org/presentationml/2006/main">
  <p:tag name="PA" val="v3.2.0"/>
</p:tagLst>
</file>

<file path=ppt/tags/tag34.xml><?xml version="1.0" encoding="utf-8"?>
<p:tagLst xmlns:p="http://schemas.openxmlformats.org/presentationml/2006/main">
  <p:tag name="PA" val="v3.2.0"/>
</p:tagLst>
</file>

<file path=ppt/tags/tag35.xml><?xml version="1.0" encoding="utf-8"?>
<p:tagLst xmlns:p="http://schemas.openxmlformats.org/presentationml/2006/main">
  <p:tag name="PA" val="v3.2.0"/>
</p:tagLst>
</file>

<file path=ppt/tags/tag36.xml><?xml version="1.0" encoding="utf-8"?>
<p:tagLst xmlns:p="http://schemas.openxmlformats.org/presentationml/2006/main">
  <p:tag name="PA" val="v3.2.0"/>
</p:tagLst>
</file>

<file path=ppt/tags/tag37.xml><?xml version="1.0" encoding="utf-8"?>
<p:tagLst xmlns:p="http://schemas.openxmlformats.org/presentationml/2006/main">
  <p:tag name="PA" val="v3.2.0"/>
</p:tagLst>
</file>

<file path=ppt/tags/tag38.xml><?xml version="1.0" encoding="utf-8"?>
<p:tagLst xmlns:p="http://schemas.openxmlformats.org/presentationml/2006/main">
  <p:tag name="PA" val="v3.2.0"/>
</p:tagLst>
</file>

<file path=ppt/tags/tag39.xml><?xml version="1.0" encoding="utf-8"?>
<p:tagLst xmlns:p="http://schemas.openxmlformats.org/presentationml/2006/main">
  <p:tag name="PA" val="v3.2.0"/>
</p:tagLst>
</file>

<file path=ppt/tags/tag4.xml><?xml version="1.0" encoding="utf-8"?>
<p:tagLst xmlns:p="http://schemas.openxmlformats.org/presentationml/2006/main">
  <p:tag name="PA" val="v3.2.0"/>
</p:tagLst>
</file>

<file path=ppt/tags/tag40.xml><?xml version="1.0" encoding="utf-8"?>
<p:tagLst xmlns:p="http://schemas.openxmlformats.org/presentationml/2006/main">
  <p:tag name="PA" val="v3.2.0"/>
</p:tagLst>
</file>

<file path=ppt/tags/tag41.xml><?xml version="1.0" encoding="utf-8"?>
<p:tagLst xmlns:p="http://schemas.openxmlformats.org/presentationml/2006/main">
  <p:tag name="PA" val="v3.2.0"/>
</p:tagLst>
</file>

<file path=ppt/tags/tag42.xml><?xml version="1.0" encoding="utf-8"?>
<p:tagLst xmlns:p="http://schemas.openxmlformats.org/presentationml/2006/main">
  <p:tag name="PA" val="v3.2.0"/>
</p:tagLst>
</file>

<file path=ppt/tags/tag43.xml><?xml version="1.0" encoding="utf-8"?>
<p:tagLst xmlns:p="http://schemas.openxmlformats.org/presentationml/2006/main">
  <p:tag name="PA" val="v3.2.0"/>
</p:tagLst>
</file>

<file path=ppt/tags/tag44.xml><?xml version="1.0" encoding="utf-8"?>
<p:tagLst xmlns:p="http://schemas.openxmlformats.org/presentationml/2006/main">
  <p:tag name="PA" val="v3.2.0"/>
</p:tagLst>
</file>

<file path=ppt/tags/tag45.xml><?xml version="1.0" encoding="utf-8"?>
<p:tagLst xmlns:p="http://schemas.openxmlformats.org/presentationml/2006/main">
  <p:tag name="PA" val="v3.2.0"/>
</p:tagLst>
</file>

<file path=ppt/tags/tag46.xml><?xml version="1.0" encoding="utf-8"?>
<p:tagLst xmlns:p="http://schemas.openxmlformats.org/presentationml/2006/main">
  <p:tag name="PA" val="v3.2.0"/>
</p:tagLst>
</file>

<file path=ppt/tags/tag47.xml><?xml version="1.0" encoding="utf-8"?>
<p:tagLst xmlns:p="http://schemas.openxmlformats.org/presentationml/2006/main">
  <p:tag name="PA" val="v3.2.0"/>
</p:tagLst>
</file>

<file path=ppt/tags/tag48.xml><?xml version="1.0" encoding="utf-8"?>
<p:tagLst xmlns:p="http://schemas.openxmlformats.org/presentationml/2006/main">
  <p:tag name="PA" val="v3.2.0"/>
</p:tagLst>
</file>

<file path=ppt/tags/tag49.xml><?xml version="1.0" encoding="utf-8"?>
<p:tagLst xmlns:p="http://schemas.openxmlformats.org/presentationml/2006/main">
  <p:tag name="PA" val="v3.2.0"/>
</p:tagLst>
</file>

<file path=ppt/tags/tag5.xml><?xml version="1.0" encoding="utf-8"?>
<p:tagLst xmlns:p="http://schemas.openxmlformats.org/presentationml/2006/main">
  <p:tag name="PA" val="v3.2.0"/>
</p:tagLst>
</file>

<file path=ppt/tags/tag50.xml><?xml version="1.0" encoding="utf-8"?>
<p:tagLst xmlns:p="http://schemas.openxmlformats.org/presentationml/2006/main">
  <p:tag name="PA" val="v3.2.0"/>
</p:tagLst>
</file>

<file path=ppt/tags/tag51.xml><?xml version="1.0" encoding="utf-8"?>
<p:tagLst xmlns:p="http://schemas.openxmlformats.org/presentationml/2006/main">
  <p:tag name="PA" val="v3.2.0"/>
</p:tagLst>
</file>

<file path=ppt/tags/tag52.xml><?xml version="1.0" encoding="utf-8"?>
<p:tagLst xmlns:p="http://schemas.openxmlformats.org/presentationml/2006/main">
  <p:tag name="PA" val="v3.2.0"/>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PA" val="v3.2.0"/>
</p:tagLst>
</file>

<file path=ppt/tags/tag55.xml><?xml version="1.0" encoding="utf-8"?>
<p:tagLst xmlns:p="http://schemas.openxmlformats.org/presentationml/2006/main">
  <p:tag name="PA" val="v3.2.0"/>
</p:tagLst>
</file>

<file path=ppt/tags/tag56.xml><?xml version="1.0" encoding="utf-8"?>
<p:tagLst xmlns:p="http://schemas.openxmlformats.org/presentationml/2006/main">
  <p:tag name="PA" val="v3.2.0"/>
</p:tagLst>
</file>

<file path=ppt/tags/tag57.xml><?xml version="1.0" encoding="utf-8"?>
<p:tagLst xmlns:p="http://schemas.openxmlformats.org/presentationml/2006/main">
  <p:tag name="PA" val="v3.2.0"/>
</p:tagLst>
</file>

<file path=ppt/tags/tag58.xml><?xml version="1.0" encoding="utf-8"?>
<p:tagLst xmlns:p="http://schemas.openxmlformats.org/presentationml/2006/main">
  <p:tag name="PA" val="v3.2.0"/>
</p:tagLst>
</file>

<file path=ppt/tags/tag59.xml><?xml version="1.0" encoding="utf-8"?>
<p:tagLst xmlns:p="http://schemas.openxmlformats.org/presentationml/2006/main">
  <p:tag name="KSO_WM_MEDIACOVER_FLAG" val="1"/>
  <p:tag name="KSO_WM_UNIT_MEDIACOVER_BTN_STATE" val="1"/>
  <p:tag name="KSO_WM_UNIT_MEDIACOVER_BTNRECT" val="0*0*0*0"/>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PA" val="v3.2.0"/>
</p:tagLst>
</file>

<file path=ppt/tags/tag61.xml><?xml version="1.0" encoding="utf-8"?>
<p:tagLst xmlns:p="http://schemas.openxmlformats.org/presentationml/2006/main">
  <p:tag name="PA" val="v3.2.0"/>
</p:tagLst>
</file>

<file path=ppt/tags/tag62.xml><?xml version="1.0" encoding="utf-8"?>
<p:tagLst xmlns:p="http://schemas.openxmlformats.org/presentationml/2006/main">
  <p:tag name="PA" val="v3.2.0"/>
</p:tagLst>
</file>

<file path=ppt/tags/tag63.xml><?xml version="1.0" encoding="utf-8"?>
<p:tagLst xmlns:p="http://schemas.openxmlformats.org/presentationml/2006/main">
  <p:tag name="PA" val="v3.2.0"/>
</p:tagLst>
</file>

<file path=ppt/tags/tag64.xml><?xml version="1.0" encoding="utf-8"?>
<p:tagLst xmlns:p="http://schemas.openxmlformats.org/presentationml/2006/main">
  <p:tag name="PA" val="v3.2.0"/>
</p:tagLst>
</file>

<file path=ppt/tags/tag65.xml><?xml version="1.0" encoding="utf-8"?>
<p:tagLst xmlns:p="http://schemas.openxmlformats.org/presentationml/2006/main">
  <p:tag name="PA" val="v3.2.0"/>
</p:tagLst>
</file>

<file path=ppt/tags/tag66.xml><?xml version="1.0" encoding="utf-8"?>
<p:tagLst xmlns:p="http://schemas.openxmlformats.org/presentationml/2006/main">
  <p:tag name="PA" val="v3.2.0"/>
</p:tagLst>
</file>

<file path=ppt/tags/tag67.xml><?xml version="1.0" encoding="utf-8"?>
<p:tagLst xmlns:p="http://schemas.openxmlformats.org/presentationml/2006/main">
  <p:tag name="PA" val="v3.2.0"/>
</p:tagLst>
</file>

<file path=ppt/tags/tag68.xml><?xml version="1.0" encoding="utf-8"?>
<p:tagLst xmlns:p="http://schemas.openxmlformats.org/presentationml/2006/main">
  <p:tag name="PA" val="v3.2.0"/>
</p:tagLst>
</file>

<file path=ppt/tags/tag69.xml><?xml version="1.0" encoding="utf-8"?>
<p:tagLst xmlns:p="http://schemas.openxmlformats.org/presentationml/2006/main">
  <p:tag name="PA" val="v3.2.0"/>
</p:tagLst>
</file>

<file path=ppt/tags/tag7.xml><?xml version="1.0" encoding="utf-8"?>
<p:tagLst xmlns:p="http://schemas.openxmlformats.org/presentationml/2006/main">
  <p:tag name="PA" val="v3.2.0"/>
</p:tagLst>
</file>

<file path=ppt/tags/tag70.xml><?xml version="1.0" encoding="utf-8"?>
<p:tagLst xmlns:p="http://schemas.openxmlformats.org/presentationml/2006/main">
  <p:tag name="PA" val="v3.2.0"/>
</p:tagLst>
</file>

<file path=ppt/tags/tag71.xml><?xml version="1.0" encoding="utf-8"?>
<p:tagLst xmlns:p="http://schemas.openxmlformats.org/presentationml/2006/main">
  <p:tag name="PA" val="v3.2.0"/>
</p:tagLst>
</file>

<file path=ppt/tags/tag72.xml><?xml version="1.0" encoding="utf-8"?>
<p:tagLst xmlns:p="http://schemas.openxmlformats.org/presentationml/2006/main">
  <p:tag name="PA" val="v3.2.0"/>
</p:tagLst>
</file>

<file path=ppt/tags/tag73.xml><?xml version="1.0" encoding="utf-8"?>
<p:tagLst xmlns:p="http://schemas.openxmlformats.org/presentationml/2006/main">
  <p:tag name="PA" val="v3.2.0"/>
</p:tagLst>
</file>

<file path=ppt/tags/tag74.xml><?xml version="1.0" encoding="utf-8"?>
<p:tagLst xmlns:p="http://schemas.openxmlformats.org/presentationml/2006/main">
  <p:tag name="PA" val="v3.2.0"/>
</p:tagLst>
</file>

<file path=ppt/tags/tag75.xml><?xml version="1.0" encoding="utf-8"?>
<p:tagLst xmlns:p="http://schemas.openxmlformats.org/presentationml/2006/main">
  <p:tag name="PA" val="v3.2.0"/>
</p:tagLst>
</file>

<file path=ppt/tags/tag76.xml><?xml version="1.0" encoding="utf-8"?>
<p:tagLst xmlns:p="http://schemas.openxmlformats.org/presentationml/2006/main">
  <p:tag name="PA" val="v3.2.0"/>
</p:tagLst>
</file>

<file path=ppt/tags/tag77.xml><?xml version="1.0" encoding="utf-8"?>
<p:tagLst xmlns:p="http://schemas.openxmlformats.org/presentationml/2006/main">
  <p:tag name="PA" val="v3.2.0"/>
</p:tagLst>
</file>

<file path=ppt/tags/tag78.xml><?xml version="1.0" encoding="utf-8"?>
<p:tagLst xmlns:p="http://schemas.openxmlformats.org/presentationml/2006/main">
  <p:tag name="PA" val="v3.2.0"/>
</p:tagLst>
</file>

<file path=ppt/tags/tag79.xml><?xml version="1.0" encoding="utf-8"?>
<p:tagLst xmlns:p="http://schemas.openxmlformats.org/presentationml/2006/main">
  <p:tag name="PA" val="v3.2.0"/>
</p:tagLst>
</file>

<file path=ppt/tags/tag8.xml><?xml version="1.0" encoding="utf-8"?>
<p:tagLst xmlns:p="http://schemas.openxmlformats.org/presentationml/2006/main">
  <p:tag name="PA" val="v3.2.0"/>
</p:tagLst>
</file>

<file path=ppt/tags/tag80.xml><?xml version="1.0" encoding="utf-8"?>
<p:tagLst xmlns:p="http://schemas.openxmlformats.org/presentationml/2006/main">
  <p:tag name="PA" val="v3.2.0"/>
</p:tagLst>
</file>

<file path=ppt/tags/tag81.xml><?xml version="1.0" encoding="utf-8"?>
<p:tagLst xmlns:p="http://schemas.openxmlformats.org/presentationml/2006/main">
  <p:tag name="PA" val="v3.2.0"/>
</p:tagLst>
</file>

<file path=ppt/tags/tag82.xml><?xml version="1.0" encoding="utf-8"?>
<p:tagLst xmlns:p="http://schemas.openxmlformats.org/presentationml/2006/main">
  <p:tag name="PA" val="v3.2.0"/>
</p:tagLst>
</file>

<file path=ppt/tags/tag83.xml><?xml version="1.0" encoding="utf-8"?>
<p:tagLst xmlns:p="http://schemas.openxmlformats.org/presentationml/2006/main">
  <p:tag name="PA" val="v3.2.0"/>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PA" val="v3.2.0"/>
</p:tagLst>
</file>

<file path=ppt/tags/tag86.xml><?xml version="1.0" encoding="utf-8"?>
<p:tagLst xmlns:p="http://schemas.openxmlformats.org/presentationml/2006/main">
  <p:tag name="PA" val="v3.2.0"/>
</p:tagLst>
</file>

<file path=ppt/tags/tag87.xml><?xml version="1.0" encoding="utf-8"?>
<p:tagLst xmlns:p="http://schemas.openxmlformats.org/presentationml/2006/main">
  <p:tag name="PA" val="v3.2.0"/>
</p:tagLst>
</file>

<file path=ppt/tags/tag88.xml><?xml version="1.0" encoding="utf-8"?>
<p:tagLst xmlns:p="http://schemas.openxmlformats.org/presentationml/2006/main">
  <p:tag name="PA" val="v3.2.0"/>
</p:tagLst>
</file>

<file path=ppt/tags/tag89.xml><?xml version="1.0" encoding="utf-8"?>
<p:tagLst xmlns:p="http://schemas.openxmlformats.org/presentationml/2006/main">
  <p:tag name="PA" val="v3.2.0"/>
</p:tagLst>
</file>

<file path=ppt/tags/tag9.xml><?xml version="1.0" encoding="utf-8"?>
<p:tagLst xmlns:p="http://schemas.openxmlformats.org/presentationml/2006/main">
  <p:tag name="PA" val="v3.2.0"/>
</p:tagLst>
</file>

<file path=ppt/tags/tag90.xml><?xml version="1.0" encoding="utf-8"?>
<p:tagLst xmlns:p="http://schemas.openxmlformats.org/presentationml/2006/main">
  <p:tag name="PA" val="v3.2.0"/>
</p:tagLst>
</file>

<file path=ppt/tags/tag91.xml><?xml version="1.0" encoding="utf-8"?>
<p:tagLst xmlns:p="http://schemas.openxmlformats.org/presentationml/2006/main">
  <p:tag name="PA" val="v3.2.0"/>
</p:tagLst>
</file>

<file path=ppt/tags/tag92.xml><?xml version="1.0" encoding="utf-8"?>
<p:tagLst xmlns:p="http://schemas.openxmlformats.org/presentationml/2006/main">
  <p:tag name="PA" val="v3.2.0"/>
</p:tagLst>
</file>

<file path=ppt/tags/tag93.xml><?xml version="1.0" encoding="utf-8"?>
<p:tagLst xmlns:p="http://schemas.openxmlformats.org/presentationml/2006/main">
  <p:tag name="PA" val="v3.2.0"/>
</p:tagLst>
</file>

<file path=ppt/tags/tag94.xml><?xml version="1.0" encoding="utf-8"?>
<p:tagLst xmlns:p="http://schemas.openxmlformats.org/presentationml/2006/main">
  <p:tag name="PA" val="v3.2.0"/>
</p:tagLst>
</file>

<file path=ppt/tags/tag95.xml><?xml version="1.0" encoding="utf-8"?>
<p:tagLst xmlns:p="http://schemas.openxmlformats.org/presentationml/2006/main">
  <p:tag name="PA" val="v3.2.0"/>
</p:tagLst>
</file>

<file path=ppt/tags/tag96.xml><?xml version="1.0" encoding="utf-8"?>
<p:tagLst xmlns:p="http://schemas.openxmlformats.org/presentationml/2006/main">
  <p:tag name="PA" val="v3.2.0"/>
</p:tagLst>
</file>

<file path=ppt/tags/tag97.xml><?xml version="1.0" encoding="utf-8"?>
<p:tagLst xmlns:p="http://schemas.openxmlformats.org/presentationml/2006/main">
  <p:tag name="PA" val="v3.2.0"/>
</p:tagLst>
</file>

<file path=ppt/tags/tag98.xml><?xml version="1.0" encoding="utf-8"?>
<p:tagLst xmlns:p="http://schemas.openxmlformats.org/presentationml/2006/main">
  <p:tag name="PA" val="v3.2.0"/>
</p:tagLst>
</file>

<file path=ppt/tags/tag99.xml><?xml version="1.0" encoding="utf-8"?>
<p:tagLst xmlns:p="http://schemas.openxmlformats.org/presentationml/2006/main">
  <p:tag name="PA" val="v3.2.0"/>
</p:tagLst>
</file>

<file path=ppt/theme/theme1.xml><?xml version="1.0" encoding="utf-8"?>
<a:theme xmlns:a="http://schemas.openxmlformats.org/drawingml/2006/main" name="1_Network">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Network</Template>
  <TotalTime>0</TotalTime>
  <Words>8692</Words>
  <Application>WPS 演示</Application>
  <PresentationFormat>自定义</PresentationFormat>
  <Paragraphs>192</Paragraphs>
  <Slides>24</Slides>
  <Notes>2</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24</vt:i4>
      </vt:variant>
    </vt:vector>
  </HeadingPairs>
  <TitlesOfParts>
    <vt:vector size="38" baseType="lpstr">
      <vt:lpstr>Arial</vt:lpstr>
      <vt:lpstr>宋体</vt:lpstr>
      <vt:lpstr>Wingdings</vt:lpstr>
      <vt:lpstr>Times New Roman</vt:lpstr>
      <vt:lpstr>Calibri Light</vt:lpstr>
      <vt:lpstr>等线 Light</vt:lpstr>
      <vt:lpstr>微软雅黑</vt:lpstr>
      <vt:lpstr>字魂154号-锐艺黑</vt:lpstr>
      <vt:lpstr>黑体</vt:lpstr>
      <vt:lpstr>字魂105号-简雅黑</vt:lpstr>
      <vt:lpstr>Calibri</vt:lpstr>
      <vt:lpstr>Arial Unicode MS</vt:lpstr>
      <vt:lpstr>等线</vt:lpstr>
      <vt:lpstr>1_Network</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红豆奶茶</cp:lastModifiedBy>
  <cp:revision>783</cp:revision>
  <dcterms:created xsi:type="dcterms:W3CDTF">2015-10-26T13:53:00Z</dcterms:created>
  <dcterms:modified xsi:type="dcterms:W3CDTF">2026-06-04T03:20:13Z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2052-12.1.0.26375</vt:lpwstr>
  </property>
  <property fmtid="{D5CDD505-2E9C-101B-9397-08002B2CF9AE}" pid="4" name="ICV">
    <vt:lpwstr>F53CC838F47041DB8F6EFD94C3E87A3E</vt:lpwstr>
  </property>
</Properties>
</file>