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3"/>
  </p:handoutMasterIdLst>
  <p:sldIdLst>
    <p:sldId id="9053" r:id="rId3"/>
    <p:sldId id="9055" r:id="rId5"/>
    <p:sldId id="9079" r:id="rId6"/>
    <p:sldId id="9082" r:id="rId7"/>
    <p:sldId id="9094" r:id="rId8"/>
    <p:sldId id="9108" r:id="rId9"/>
    <p:sldId id="9095" r:id="rId10"/>
    <p:sldId id="9062" r:id="rId11"/>
    <p:sldId id="9096" r:id="rId12"/>
    <p:sldId id="9097" r:id="rId13"/>
    <p:sldId id="9064" r:id="rId14"/>
    <p:sldId id="9100" r:id="rId15"/>
    <p:sldId id="9101" r:id="rId16"/>
    <p:sldId id="9103" r:id="rId17"/>
    <p:sldId id="9099" r:id="rId18"/>
    <p:sldId id="9104" r:id="rId19"/>
    <p:sldId id="9105" r:id="rId20"/>
    <p:sldId id="9107" r:id="rId21"/>
    <p:sldId id="9067" r:id="rId22"/>
  </p:sldIdLst>
  <p:sldSz cx="12192000" cy="6858000"/>
  <p:notesSz cx="6858000" cy="9144000"/>
  <p:custDataLst>
    <p:tags r:id="rId28"/>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00" userDrawn="1">
          <p15:clr>
            <a:srgbClr val="A4A3A4"/>
          </p15:clr>
        </p15:guide>
        <p15:guide id="2" pos="372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236469863@sina.cn"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850"/>
    <a:srgbClr val="3DB15E"/>
    <a:srgbClr val="16C55E"/>
    <a:srgbClr val="13C65D"/>
    <a:srgbClr val="33CC33"/>
    <a:srgbClr val="0066FF"/>
    <a:srgbClr val="3333FF"/>
    <a:srgbClr val="FF33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991" autoAdjust="0"/>
  </p:normalViewPr>
  <p:slideViewPr>
    <p:cSldViewPr showGuides="1">
      <p:cViewPr varScale="1">
        <p:scale>
          <a:sx n="80" d="100"/>
          <a:sy n="80" d="100"/>
        </p:scale>
        <p:origin x="-654" y="-96"/>
      </p:cViewPr>
      <p:guideLst>
        <p:guide orient="horz" pos="2300"/>
        <p:guide pos="3722"/>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gs" Target="tags/tag41.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zh-CN" altLang="en-US"/>
          </a:p>
        </p:txBody>
      </p:sp>
      <p:sp>
        <p:nvSpPr>
          <p:cNvPr id="3075" name="Rectangle 3"/>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Arial" panose="020B0604020202020204" pitchFamily="34" charset="0"/>
                <a:ea typeface="宋体" panose="02010600030101010101" pitchFamily="2" charset="-122"/>
                <a:cs typeface="+mn-ea"/>
              </a:defRPr>
            </a:lvl1pPr>
          </a:lstStyle>
          <a:p>
            <a:pPr>
              <a:defRPr/>
            </a:pPr>
            <a:endParaRPr lang="zh-CN" altLang="en-US"/>
          </a:p>
        </p:txBody>
      </p:sp>
      <p:sp>
        <p:nvSpPr>
          <p:cNvPr id="10244" name="Rectangle 4"/>
          <p:cNvSpPr>
            <a:spLocks noGrp="1" noRot="1" noChangeAspect="1" noChangeArrowheads="1"/>
          </p:cNvSpPr>
          <p:nvPr>
            <p:ph type="sldImg" idx="4294967295"/>
          </p:nvPr>
        </p:nvSpPr>
        <p:spPr bwMode="auto">
          <a:xfrm>
            <a:off x="381000" y="68580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7" name="Rectangle 5"/>
          <p:cNvSpPr>
            <a:spLocks noGrp="1" noRot="1" noChangeArrowheads="1"/>
          </p:cNvSpPr>
          <p:nvPr>
            <p:ph type="body" sz="quarter" idx="9"/>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Rectangle 6"/>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en-US" altLang="x-none"/>
          </a:p>
        </p:txBody>
      </p:sp>
      <p:sp>
        <p:nvSpPr>
          <p:cNvPr id="3079" name="Rectangle 7"/>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eaLnBrk="1" hangingPunct="1">
              <a:buFont typeface="Arial" panose="020B0604020202020204" pitchFamily="34" charset="0"/>
              <a:buNone/>
              <a:defRPr sz="1200"/>
            </a:lvl1pPr>
          </a:lstStyle>
          <a:p>
            <a:pPr>
              <a:defRPr/>
            </a:pPr>
            <a:fld id="{AAA63360-73F8-48A8-A9E3-3550E28559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lvl="1"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lvl="2"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lvl="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lvl="4"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Good morning/afternoon,everyone. Welcome to the basic operation training of the CNT300 fully antomatic IHC &amp; ISH staining systems.</a:t>
            </a:r>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Third,</a:t>
            </a:r>
            <a:r>
              <a:rPr lang="en-US" altLang="en-US"/>
              <a:t> </a:t>
            </a:r>
            <a:r>
              <a:rPr lang="en-US" altLang="zh-CN"/>
              <a:t>print and apply labels. Click “Print Label” to open the dialog box. Choose whether to print labels for the “Current Case” or “All Cases”, and “All Slides” or “Unprinted Slides”. Then click “Print” and stick the labels on the corresponding slides. This helps track each slide throughout the experiment.</a:t>
            </a:r>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A quick tip: When placing tissue on the slide, refer to the usage area guidelines. For 100μL or 120μL dispense volumes, the tissue should be in the smaller hatched area; for 150μL, use the larger area. This ensures the reagent covers the tissue evenly. Got it? Let’s move to loading the slides.</a:t>
            </a:r>
            <a:endParaRPr lang="en-US" altLang="zh-CN"/>
          </a:p>
          <a:p>
            <a:r>
              <a:rPr lang="en-US" altLang="zh-CN"/>
              <a:t>First,</a:t>
            </a:r>
            <a:r>
              <a:rPr lang="en-US" altLang="en-US"/>
              <a:t> </a:t>
            </a:r>
            <a:r>
              <a:rPr lang="en-US" altLang="zh-CN"/>
              <a:t>place slides on the slide tray. Put each slide in the tray, then cover them with liquid covers. Important: The key on the neck of the liquid cover must match the slot of the slide position—this locks the cover in place. Also, center the tissue on the slide as much as possible, following the usage area we just talked about.</a:t>
            </a:r>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Second,</a:t>
            </a:r>
            <a:r>
              <a:rPr lang="en-US" altLang="en-US"/>
              <a:t> </a:t>
            </a:r>
            <a:r>
              <a:rPr lang="en-US" altLang="zh-CN"/>
              <a:t>insert the slide tray into the staining unit. Find an empty slide staining unit, slide the tray in, then press the “Load” button on the instrument’s front panel. The system will move the robotic arm to scan and recognize the slide IDs. Wait until the instrument confirms the slides are detected—you’ll see the slide IDs on the status screen.</a:t>
            </a:r>
            <a:endParaRPr lang="en-US" altLang="zh-CN"/>
          </a:p>
          <a:p>
            <a:r>
              <a:rPr lang="en-US" altLang="zh-CN"/>
              <a:t>If the instrument doesn’t recognize a slide, check if the label is clear, the tray is inserted correctly, or the liquid cover is properly aligned. Fix the issue and press “Load” again. here is a video, for your reference. Alright, next is loading reagents.</a:t>
            </a:r>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Just like slides, reagents need to be loaded properly for the instrument to access them.</a:t>
            </a:r>
            <a:endParaRPr lang="en-US" altLang="zh-CN"/>
          </a:p>
          <a:p>
            <a:r>
              <a:rPr lang="en-US" altLang="zh-CN"/>
              <a:t>First,</a:t>
            </a:r>
            <a:r>
              <a:rPr lang="en-US" altLang="en-US"/>
              <a:t> </a:t>
            </a:r>
            <a:r>
              <a:rPr lang="en-US" altLang="zh-CN"/>
              <a:t>load marker containers (primary antibodies). Place the marker containers into the reagent tray with the correct direction—check the labels to make sure you don’t mix them up. Press down on each container until you hear a “click”—this means it’s secured. Open the covers of the containers you’ll use in the experiment, then insert the reagent tray into the reagent platform. The robotic arm will scan and recognize the reagents. Note: The covers must be fixed on the back clamp of the tray—don’t leave them loose.</a:t>
            </a:r>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Second,</a:t>
            </a:r>
            <a:r>
              <a:rPr lang="en-US" altLang="en-US"/>
              <a:t> </a:t>
            </a:r>
            <a:r>
              <a:rPr lang="en-US" altLang="zh-CN"/>
              <a:t>load secondary antibody detection system reagents. Place the detection system containers (e.g., Peroxidase Block Reagent, DAB-A, DAB-B, Hematoxylin) onto the reagent tray. Again, press down until they click into place. Open the covers, insert the tray into the reagent platform, and let the robotic arm scan them. Double-check that each reagent is in the correct position—refer to the tray’s label guide if needed.</a:t>
            </a:r>
            <a:endParaRPr lang="en-US" altLang="zh-CN"/>
          </a:p>
          <a:p>
            <a:r>
              <a:rPr lang="en-US" altLang="zh-CN"/>
              <a:t>After loading, the status screen will show the detected reagents. If any reagent is not recognized, check the barcode, container position, or cover clamp. Now that slides and reagents are loaded, we’re ready to start the experiment.</a:t>
            </a:r>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Starting the experiment is straightforward, but we need to monitor it to catch any issues early.</a:t>
            </a:r>
            <a:endParaRPr lang="en-US" altLang="zh-CN"/>
          </a:p>
          <a:p>
            <a:r>
              <a:rPr lang="en-US" altLang="zh-CN"/>
              <a:t>First,</a:t>
            </a:r>
            <a:r>
              <a:rPr lang="en-US" altLang="en-US"/>
              <a:t> </a:t>
            </a:r>
            <a:r>
              <a:rPr lang="en-US" altLang="zh-CN"/>
              <a:t>check the status screen. Make sure the slide staining unit shows “Ready” and the instrument is ready to run. </a:t>
            </a:r>
            <a:endParaRPr lang="en-US" altLang="zh-CN"/>
          </a:p>
          <a:p>
            <a:r>
              <a:rPr lang="en-US" altLang="zh-CN"/>
              <a:t>Second,</a:t>
            </a:r>
            <a:r>
              <a:rPr lang="en-US" altLang="en-US"/>
              <a:t> </a:t>
            </a:r>
            <a:r>
              <a:rPr lang="en-US" altLang="zh-CN"/>
              <a:t>start the run. Click the “Start” button (you’ll see it on the status screen, usually a play icon) to begin the experiment. The system will follow the protocol you set—dispensing reagents, incubating, washing, etc.</a:t>
            </a:r>
            <a:endParaRPr lang="en-US" altLang="zh-CN"/>
          </a:p>
          <a:p>
            <a:r>
              <a:rPr lang="en-US" altLang="zh-CN"/>
              <a:t>Third,</a:t>
            </a:r>
            <a:r>
              <a:rPr lang="en-US" altLang="en-US"/>
              <a:t> </a:t>
            </a:r>
            <a:r>
              <a:rPr lang="en-US" altLang="zh-CN"/>
              <a:t>monitor the run. Keep an eye on the status screen to track progress. You’ll see steps like “Peroxidase Block”, “Primary Antibody Incubation”, and “DAB Staining” with their remaining time. If there’s an error (e.g., “Reagent Low”, “Slide Jam”), the screen will alert you. For some issues, it will resume to run after you handle with.</a:t>
            </a:r>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Most experiments take 1-2 hours, depending on the protocol. Once it’s done, we’ll move to finishing up.</a:t>
            </a:r>
            <a:endParaRPr lang="en-US" altLang="zh-CN"/>
          </a:p>
          <a:p>
            <a:r>
              <a:rPr lang="en-US" altLang="zh-CN"/>
              <a:t>Finishing the experiment properly includes cleaning and storing materials for future use.</a:t>
            </a:r>
            <a:endParaRPr lang="en-US" altLang="zh-CN"/>
          </a:p>
          <a:p>
            <a:r>
              <a:rPr lang="en-US" altLang="zh-CN"/>
              <a:t>First,</a:t>
            </a:r>
            <a:r>
              <a:rPr lang="en-US" altLang="en-US"/>
              <a:t> </a:t>
            </a:r>
            <a:r>
              <a:rPr lang="en-US" altLang="zh-CN"/>
              <a:t>wait for the “Finish” status. When the experiment ends, the status screen will change to “Finish”. Don’t unload anything before this—interrupting early will ruin the slides.</a:t>
            </a:r>
            <a:endParaRPr lang="en-US" altLang="zh-CN"/>
          </a:p>
          <a:p>
            <a:r>
              <a:rPr lang="en-US" altLang="zh-CN"/>
              <a:t>Second,</a:t>
            </a:r>
            <a:r>
              <a:rPr lang="en-US" altLang="en-US"/>
              <a:t> </a:t>
            </a:r>
            <a:r>
              <a:rPr lang="en-US" altLang="zh-CN"/>
              <a:t>unload and store reagents. Remove the reagent tray from the platform, close the covers of the reagent containers, and store them according to the labels (e.g., some may need refrigeration, others room temperature). Dispose of any expired or contaminated reagents.</a:t>
            </a:r>
            <a:endParaRPr lang="en-US" altLang="zh-CN"/>
          </a:p>
          <a:p>
            <a:r>
              <a:rPr lang="en-US" altLang="zh-CN"/>
              <a:t>Thrid,</a:t>
            </a:r>
            <a:r>
              <a:rPr lang="en-US" altLang="en-US"/>
              <a:t> </a:t>
            </a:r>
            <a:r>
              <a:rPr lang="en-US" altLang="zh-CN"/>
              <a:t>unload the slides. Place the slide tray on a flat, stable surface. Hold down the slide’s label with one hand, then press down gently on the neck of the liquid cover to lift it off. Remove the slides and proceed with your lab’s next steps (e.g., mounting, imaging).</a:t>
            </a:r>
            <a:endParaRPr lang="en-US" altLang="zh-CN"/>
          </a:p>
          <a:p>
            <a:r>
              <a:rPr lang="en-US" altLang="zh-CN">
                <a:sym typeface="+mn-ea"/>
              </a:rPr>
              <a:t>Fourth,</a:t>
            </a:r>
            <a:r>
              <a:rPr lang="en-US" altLang="en-US">
                <a:sym typeface="+mn-ea"/>
              </a:rPr>
              <a:t> </a:t>
            </a:r>
            <a:r>
              <a:rPr lang="en-US" altLang="zh-CN">
                <a:sym typeface="+mn-ea"/>
              </a:rPr>
              <a:t>clean the liquid covers. This is crucial—dirty covers can affect future experiments. Follow these steps:</a:t>
            </a:r>
            <a:endParaRPr lang="en-US" altLang="zh-CN"/>
          </a:p>
          <a:p>
            <a:endParaRPr lang="en-US" altLang="zh-CN"/>
          </a:p>
          <a:p>
            <a:r>
              <a:rPr lang="en-US" altLang="zh-CN"/>
              <a:t>Okay—almost done. Next, we’ll cover how to refill the primary antibody, a common task during experiments.</a:t>
            </a:r>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sym typeface="+mn-ea"/>
              </a:rPr>
              <a:t>(the display volume should be 0.5 mL more than the requied volume</a:t>
            </a:r>
            <a:r>
              <a:rPr lang="zh-CN" altLang="en-US">
                <a:sym typeface="+mn-ea"/>
              </a:rPr>
              <a:t>）</a:t>
            </a:r>
            <a:endParaRPr lang="zh-CN" altLang="en-US">
              <a:sym typeface="+mn-ea"/>
            </a:endParaRPr>
          </a:p>
          <a:p>
            <a:r>
              <a:rPr lang="en-US" altLang="zh-CN"/>
              <a:t>The open containers for primary antibodies can hold up to 30mL total. When the displayed volume is less than 1mL, it’s time to refill—this prevents running out mid-experiment.</a:t>
            </a:r>
            <a:endParaRPr lang="en-US" altLang="zh-CN"/>
          </a:p>
          <a:p>
            <a:r>
              <a:rPr lang="en-US" altLang="zh-CN"/>
              <a:t>Here’s how to do it:</a:t>
            </a:r>
            <a:endParaRPr lang="en-US" altLang="zh-CN"/>
          </a:p>
          <a:p>
            <a:r>
              <a:rPr lang="en-US" altLang="zh-CN"/>
              <a:t>Note: The system assumes the container is filled to its maximum available volume when you “Infuse”. The volume display will update after a dip test, which may happen when the container is used next. Also, use the same antibody for refilling—don’t mix different antibodies in one container.</a:t>
            </a:r>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Regular maintenance keeps the instrument running smoothly and accurate. Let’s go through the schedule—we recommend printing this table and pasting it on the instrument for easy reference.</a:t>
            </a:r>
            <a:endParaRPr lang="en-US" altLang="zh-CN"/>
          </a:p>
          <a:p>
            <a:r>
              <a:rPr lang="en-US" altLang="zh-CN"/>
              <a:t>That’s all for today’s basic operation training. Let’s recap the key points: we covered pre-run checks, reagent/protocol setup, slide preparation, loading materials, starting/monitoring experiments, finishing steps, antibody refilling, and regular maintenance.</a:t>
            </a:r>
            <a:endParaRPr lang="en-US" altLang="zh-CN"/>
          </a:p>
          <a:p>
            <a:r>
              <a:rPr lang="en-US" altLang="zh-CN"/>
              <a:t>Remember, following these procedures ensures consistent, accurate results and extends the instrument’s life. If you have any questions later, you can contact the technical support.</a:t>
            </a:r>
            <a:endParaRPr lang="en-US" altLang="zh-CN"/>
          </a:p>
          <a:p>
            <a:r>
              <a:rPr lang="en-US" altLang="zh-CN"/>
              <a:t>Now let’s  practice the steps with the instrument .</a:t>
            </a:r>
            <a:endParaRPr lang="en-US" altLang="zh-CN"/>
          </a:p>
          <a:p>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First, let’s take a quick look at the agenda of our training. We’ll walk through 9 core parts, from pre-run checks to regular maintenance. This training is designed to help you master the standard operating procedures, ensure accurate experimental results, and extend the service life of the instrument.  Now, let’s start with the first step: Check before starting a run.</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Before we launch any experiment, a thorough pre-run check is critical to avoid unexpected issues. There are 5 key points we need to cover here.</a:t>
            </a:r>
            <a:endParaRPr lang="en-US" altLang="zh-CN"/>
          </a:p>
          <a:p>
            <a:r>
              <a:rPr lang="en-US" altLang="zh-CN"/>
              <a:t>First,</a:t>
            </a:r>
            <a:r>
              <a:rPr lang="en-US" altLang="en-US"/>
              <a:t> </a:t>
            </a:r>
            <a:r>
              <a:rPr lang="en-US" altLang="zh-CN"/>
              <a:t>check the waste containers—both the standard (STD Waste) and hazardous (HAZ Waste) ones. Make sure their contents are no more than half full. If they’re over half, empty them immediately following your lab’s waste disposal rules. Overflowing waste can contaminate the instrument and affect experiments.</a:t>
            </a:r>
            <a:endParaRPr lang="en-US" altLang="zh-CN"/>
          </a:p>
          <a:p>
            <a:r>
              <a:rPr lang="en-US" altLang="zh-CN"/>
              <a:t>Second, inspect the</a:t>
            </a:r>
            <a:r>
              <a:rPr lang="en-US" altLang="en-US"/>
              <a:t> </a:t>
            </a:r>
            <a:r>
              <a:rPr lang="en-US" altLang="zh-CN"/>
              <a:t>large reagent containers. They should be at least half full, and most importantly, confirm that the correct reagents are in each container. Using the wrong reagent here would ruin the entire experiment, so double-check the labels.</a:t>
            </a:r>
            <a:endParaRPr lang="en-US" altLang="zh-CN"/>
          </a:p>
          <a:p>
            <a:r>
              <a:rPr lang="en-US" altLang="zh-CN"/>
              <a:t>Third, look at the</a:t>
            </a:r>
            <a:r>
              <a:rPr lang="en-US" altLang="en-US"/>
              <a:t> </a:t>
            </a:r>
            <a:r>
              <a:rPr lang="en-US" altLang="zh-CN"/>
              <a:t>mixing station. If it’s dirty, clean it; if it’s worn out, replace it. Also, if there’s any liquid in the six plastic vials of the mixing station, empty them first. Residual liquid from previous runs can interfere with the new reagent mixing.</a:t>
            </a:r>
            <a:endParaRPr lang="en-US" altLang="zh-CN"/>
          </a:p>
          <a:p>
            <a:r>
              <a:rPr lang="en-US" altLang="zh-CN"/>
              <a:t>Fourth,</a:t>
            </a:r>
            <a:r>
              <a:rPr lang="en-US" altLang="en-US"/>
              <a:t> </a:t>
            </a:r>
            <a:r>
              <a:rPr lang="en-US" altLang="zh-CN"/>
              <a:t>launch the client software</a:t>
            </a:r>
            <a:r>
              <a:rPr lang="en-US" altLang="en-US"/>
              <a:t> </a:t>
            </a:r>
            <a:r>
              <a:rPr lang="en-US" altLang="zh-CN"/>
              <a:t>on your computer. We’ll use this software to set up protocols, manage reagents, and monitor the experiment later.</a:t>
            </a:r>
            <a:endParaRPr lang="en-US" altLang="zh-CN"/>
          </a:p>
          <a:p>
            <a:r>
              <a:rPr lang="en-US" altLang="zh-CN"/>
              <a:t>Fifth,</a:t>
            </a:r>
            <a:r>
              <a:rPr lang="en-US" altLang="en-US"/>
              <a:t> </a:t>
            </a:r>
            <a:r>
              <a:rPr lang="en-US" altLang="zh-CN"/>
              <a:t>power on the instrument</a:t>
            </a:r>
            <a:r>
              <a:rPr lang="en-US" altLang="en-US"/>
              <a:t> </a:t>
            </a:r>
            <a:r>
              <a:rPr lang="en-US" altLang="zh-CN"/>
              <a:t>and wait about 2-3 minutes for it to connect to the software. After the instrument finishes its self-inspection, check the status screen—make sure it shows “normal”. If there are any error messages, note them down and rectify the issues before proceeding.</a:t>
            </a:r>
            <a:endParaRPr lang="en-US" altLang="zh-CN"/>
          </a:p>
          <a:p>
            <a:r>
              <a:rPr lang="en-US" altLang="zh-CN"/>
              <a:t>now, let’s move to the second part: Check the reagent and protocol.</a:t>
            </a:r>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This part is all about making sure our reagents are valid and our protocols are suitable. Let’s break it down step by step.</a:t>
            </a:r>
            <a:endParaRPr lang="en-US" altLang="zh-CN"/>
          </a:p>
          <a:p>
            <a:r>
              <a:rPr lang="en-US" altLang="zh-CN"/>
              <a:t>First,</a:t>
            </a:r>
            <a:r>
              <a:rPr lang="en-US" altLang="en-US"/>
              <a:t> </a:t>
            </a:r>
            <a:r>
              <a:rPr lang="en-US" altLang="zh-CN"/>
              <a:t>log in to the client software. The default password is “123”—you can change it later for security. Once logged in, go to the “Reagent Management” page and click the “Add” button to edit reagent information. For each reagent, especially the primary antibody, you must fill in both the full name and the short name (e.g., full name “CD10”, short name “CD10”).</a:t>
            </a:r>
            <a:endParaRPr lang="en-US" altLang="zh-CN"/>
          </a:p>
          <a:p>
            <a:r>
              <a:rPr lang="en-US" altLang="zh-CN"/>
              <a:t>Next,</a:t>
            </a:r>
            <a:r>
              <a:rPr lang="en-US" altLang="en-US"/>
              <a:t> </a:t>
            </a:r>
            <a:r>
              <a:rPr lang="en-US" altLang="zh-CN"/>
              <a:t>set the default staining protocol. We use the protocol from “**** Hospital” as the base. For the antigen retrieval method, we recommend selecting “Default HIER Protocol” as suggested by the antibody, with a retrieval time of 20 minutes. A common example is the EDTA alkaline retrieval procedure: “Antigen Retrieval ER2 20min”. You can find this in the reagent settings.</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Then,</a:t>
            </a:r>
            <a:r>
              <a:rPr lang="en-US" altLang="en-US"/>
              <a:t> </a:t>
            </a:r>
            <a:r>
              <a:rPr lang="en-US" altLang="zh-CN"/>
              <a:t>bind the primary antibody to the open container. Go to the “Reagent List” page, click “Input ID”, and either manually enter the long barcode on the open container or scan it with a scanner. Then select the corresponding antibody from the drop-down list, input its validity period, and click “OK” to save. After binding, use a marker pen to write the primary antibody’s name on the open container—this prevents mix-ups later.</a:t>
            </a:r>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We also need to</a:t>
            </a:r>
            <a:r>
              <a:rPr lang="en-US" altLang="en-US"/>
              <a:t> </a:t>
            </a:r>
            <a:r>
              <a:rPr lang="en-US" altLang="zh-CN"/>
              <a:t>add the detection system reagent kit</a:t>
            </a:r>
            <a:r>
              <a:rPr lang="en-US" altLang="en-US"/>
              <a:t> </a:t>
            </a:r>
            <a:r>
              <a:rPr lang="en-US" altLang="zh-CN"/>
              <a:t>to the system. Go to “Add Reagent System”, select the kit (e.g.,  SD5300). Then verify the reagent barcode—first verify the first ID, then the second one—to ensure the kit is recognized correctly.</a:t>
            </a:r>
            <a:endParaRPr lang="en-US" altLang="zh-CN"/>
          </a:p>
          <a:p>
            <a:r>
              <a:rPr lang="zh-CN" altLang="en-US"/>
              <a:t>测试</a:t>
            </a:r>
            <a:r>
              <a:rPr lang="en-US" altLang="zh-CN"/>
              <a:t>SD5300</a:t>
            </a:r>
            <a:r>
              <a:rPr lang="zh-CN" altLang="en-US"/>
              <a:t>条码，</a:t>
            </a:r>
            <a:r>
              <a:rPr lang="en-US" altLang="zh-CN"/>
              <a:t> </a:t>
            </a:r>
            <a:r>
              <a:rPr lang="zh-CN" altLang="en-US"/>
              <a:t>扫码操作视频。</a:t>
            </a:r>
            <a:endParaRPr lang="en-US" altLang="zh-CN"/>
          </a:p>
          <a:p>
            <a:r>
              <a:rPr lang="en-US" altLang="zh-CN"/>
              <a:t>021953003325025127434741060347402693474239</a:t>
            </a:r>
            <a:endParaRPr lang="en-US" altLang="zh-CN"/>
          </a:p>
          <a:p>
            <a:endParaRPr lang="en-US" altLang="zh-CN"/>
          </a:p>
          <a:p>
            <a:r>
              <a:rPr lang="en-US" altLang="zh-CN"/>
              <a:t>1213474957534748010347448383474181943958</a:t>
            </a: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Finally,</a:t>
            </a:r>
            <a:r>
              <a:rPr lang="en-US" altLang="en-US"/>
              <a:t> </a:t>
            </a:r>
            <a:r>
              <a:rPr lang="en-US" altLang="zh-CN"/>
              <a:t>check the built-in protocols</a:t>
            </a:r>
            <a:r>
              <a:rPr lang="en-US" altLang="en-US"/>
              <a:t> </a:t>
            </a:r>
            <a:r>
              <a:rPr lang="en-US" altLang="zh-CN"/>
              <a:t>in the “Protocol Management” page. Protocols starting with an asterisk (*) are pre-set. If they don’t fit your experiment, click “Add” to create a new one or “Copy” to modify the built-in one. For example, if you need to adjust the incubation time, edit the “Temp” and “Time” parameters, then save the new protocol with a clear name (e.g., “IHC QC-2”).</a:t>
            </a:r>
            <a:endParaRPr lang="en-US" altLang="zh-CN"/>
          </a:p>
          <a:p>
            <a:r>
              <a:rPr lang="en-US" altLang="zh-CN"/>
              <a:t>Any questions so far? Great. Now, let’s talk about setting up slides.</a:t>
            </a: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sym typeface="+mn-ea"/>
              </a:rPr>
              <a:t>Proper slide setup ensures that each sample is tracked correctly. There are 3 main steps here.</a:t>
            </a:r>
            <a:endParaRPr lang="en-US" altLang="zh-CN"/>
          </a:p>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Second,</a:t>
            </a:r>
            <a:r>
              <a:rPr lang="en-US" altLang="en-US"/>
              <a:t> </a:t>
            </a:r>
            <a:r>
              <a:rPr lang="en-US" altLang="zh-CN"/>
              <a:t>add slides to the case. Select the case you just created, then click “Add Slide” in the upper right corner. From the “Mark1” option, choose the primary antibody (e.g., PR, Ki67) and set other parameters according to your protocol: select “Stain Type” (IHC or ISH), “Stain State” (Single), and confirm the “Preparation” and “HIER” settings. Click “Add Slide” to create one slide—repeat this to add more slides for the same case.</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9346F547-F6F0-4499-9CD2-14A135540682}"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38703FA8-0DD5-473D-B3FB-8ACC3F9E4FB5}"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E03FC72-5717-4166-A1C9-91643046D484}"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B8F7BC54-CF92-441E-817E-98C75C872D98}"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9DB94D6-7EE2-483F-AD17-47E5C2EF5036}"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7F933562-1737-49AD-9DF9-93775C464E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9B7F396F-A0D8-4027-8AD2-B723B9B13BF1}"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9F1A96F6-F7DE-47A4-BD20-AA1314183698}"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70CF9D37-6100-4BCE-A0F0-8F88335387B2}"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9C888E11-D8F6-4199-95FC-2E54684BD58D}"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6C0B49-4280-423F-B7EC-DCD844E70600}"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80B1FD42-F66D-4759-81B8-F2DB09E5FA53}"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AE194D88-6C88-471C-A07C-D795D3E51F9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5.png"/><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tags" Target="../tags/tag20.xml"/><Relationship Id="rId3" Type="http://schemas.openxmlformats.org/officeDocument/2006/relationships/image" Target="../media/image26.png"/><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9.png"/><Relationship Id="rId7" Type="http://schemas.openxmlformats.org/officeDocument/2006/relationships/tags" Target="../tags/tag24.xml"/><Relationship Id="rId6" Type="http://schemas.microsoft.com/office/2007/relationships/media" Target="../media/media2.mp4"/><Relationship Id="rId5" Type="http://schemas.openxmlformats.org/officeDocument/2006/relationships/video" Target="../media/media2.mp4"/><Relationship Id="rId4" Type="http://schemas.openxmlformats.org/officeDocument/2006/relationships/image" Target="../media/image28.png"/><Relationship Id="rId3" Type="http://schemas.openxmlformats.org/officeDocument/2006/relationships/tags" Target="../tags/tag23.xml"/><Relationship Id="rId2" Type="http://schemas.openxmlformats.org/officeDocument/2006/relationships/tags" Target="../tags/tag22.xml"/><Relationship Id="rId10" Type="http://schemas.openxmlformats.org/officeDocument/2006/relationships/notesSlide" Target="../notesSlides/notesSlide12.xml"/><Relationship Id="rId1" Type="http://schemas.openxmlformats.org/officeDocument/2006/relationships/tags" Target="../tags/tag21.xml"/></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tags" Target="../tags/tag32.xml"/><Relationship Id="rId1" Type="http://schemas.openxmlformats.org/officeDocument/2006/relationships/tags" Target="../tags/tag31.xml"/></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tags" Target="../tags/tag34.xml"/><Relationship Id="rId1" Type="http://schemas.openxmlformats.org/officeDocument/2006/relationships/tags" Target="../tags/tag33.xml"/></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40.png"/><Relationship Id="rId2" Type="http://schemas.openxmlformats.org/officeDocument/2006/relationships/tags" Target="../tags/tag40.xml"/><Relationship Id="rId1" Type="http://schemas.openxmlformats.org/officeDocument/2006/relationships/tags" Target="../tags/tag3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6.jpeg"/><Relationship Id="rId7" Type="http://schemas.openxmlformats.org/officeDocument/2006/relationships/image" Target="../media/image5.png"/><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 Type="http://schemas.openxmlformats.org/officeDocument/2006/relationships/tags" Target="../tags/tag2.xml"/><Relationship Id="rId11" Type="http://schemas.openxmlformats.org/officeDocument/2006/relationships/notesSlide" Target="../notesSlides/notesSlide3.xml"/><Relationship Id="rId10"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2.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tags" Target="../tags/tag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tags" Target="../tags/tag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tags" Target="../tags/tag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9" Type="http://schemas.openxmlformats.org/officeDocument/2006/relationships/notesSlide" Target="../notesSlides/notesSlide7.xml"/><Relationship Id="rId8" Type="http://schemas.openxmlformats.org/officeDocument/2006/relationships/slideLayout" Target="../slideLayouts/slideLayout2.xml"/><Relationship Id="rId7" Type="http://schemas.openxmlformats.org/officeDocument/2006/relationships/image" Target="../media/image21.png"/><Relationship Id="rId6" Type="http://schemas.openxmlformats.org/officeDocument/2006/relationships/image" Target="../media/image20.png"/><Relationship Id="rId5" Type="http://schemas.microsoft.com/office/2007/relationships/media" Target="../media/media1.mp4"/><Relationship Id="rId4" Type="http://schemas.openxmlformats.org/officeDocument/2006/relationships/video" Target="../media/media1.mp4"/><Relationship Id="rId3"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tags" Target="../tags/tag13.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xml"/><Relationship Id="rId3" Type="http://schemas.openxmlformats.org/officeDocument/2006/relationships/image" Target="../media/image24.png"/><Relationship Id="rId2" Type="http://schemas.openxmlformats.org/officeDocument/2006/relationships/tags" Target="../tags/tag15.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p:nvPr/>
        </p:nvSpPr>
        <p:spPr>
          <a:xfrm flipV="1">
            <a:off x="0" y="3429000"/>
            <a:ext cx="12204700" cy="127000"/>
          </a:xfrm>
          <a:prstGeom prst="rect">
            <a:avLst/>
          </a:prstGeom>
          <a:solidFill>
            <a:srgbClr val="43B0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ln w="0"/>
              <a:solidFill>
                <a:srgbClr val="24374E"/>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直角三角形 25"/>
          <p:cNvSpPr/>
          <p:nvPr/>
        </p:nvSpPr>
        <p:spPr>
          <a:xfrm rot="5400000">
            <a:off x="-1" y="0"/>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直角三角形 20"/>
          <p:cNvSpPr/>
          <p:nvPr/>
        </p:nvSpPr>
        <p:spPr>
          <a:xfrm rot="16200000" flipH="1">
            <a:off x="7719695" y="1450340"/>
            <a:ext cx="5959475" cy="3035300"/>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2"/>
          <p:cNvSpPr txBox="1">
            <a:spLocks noChangeArrowheads="1"/>
          </p:cNvSpPr>
          <p:nvPr/>
        </p:nvSpPr>
        <p:spPr bwMode="auto">
          <a:xfrm>
            <a:off x="228600" y="6245225"/>
            <a:ext cx="5309870" cy="50673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Arial" panose="020B0604020202020204" pitchFamily="34" charset="0"/>
              <a:buNone/>
              <a:defRPr/>
            </a:pPr>
            <a:endParaRPr lang="zh-CN" altLang="en-US" sz="1800" spc="150" dirty="0">
              <a:solidFill>
                <a:schemeClr val="bg1">
                  <a:lumMod val="65000"/>
                </a:schemeClr>
              </a:solidFill>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descr="白色"/>
          <p:cNvPicPr>
            <a:picLocks noChangeAspect="1"/>
          </p:cNvPicPr>
          <p:nvPr/>
        </p:nvPicPr>
        <p:blipFill>
          <a:blip r:embed="rId1"/>
          <a:stretch>
            <a:fillRect/>
          </a:stretch>
        </p:blipFill>
        <p:spPr>
          <a:xfrm>
            <a:off x="10668000" y="228600"/>
            <a:ext cx="1447165" cy="1087120"/>
          </a:xfrm>
          <a:prstGeom prst="rect">
            <a:avLst/>
          </a:prstGeom>
        </p:spPr>
      </p:pic>
      <p:sp>
        <p:nvSpPr>
          <p:cNvPr id="10" name="TextBox 19"/>
          <p:cNvSpPr txBox="1"/>
          <p:nvPr/>
        </p:nvSpPr>
        <p:spPr>
          <a:xfrm>
            <a:off x="4329114" y="2230120"/>
            <a:ext cx="261874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CNT300</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
        <p:nvSpPr>
          <p:cNvPr id="6" name="TextBox 19"/>
          <p:cNvSpPr txBox="1"/>
          <p:nvPr/>
        </p:nvSpPr>
        <p:spPr>
          <a:xfrm>
            <a:off x="3292158" y="3672840"/>
            <a:ext cx="502920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Basic Operation</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
        <p:nvSpPr>
          <p:cNvPr id="2" name="文本框 1"/>
          <p:cNvSpPr txBox="1"/>
          <p:nvPr/>
        </p:nvSpPr>
        <p:spPr>
          <a:xfrm>
            <a:off x="259715" y="8012430"/>
            <a:ext cx="4064000" cy="368300"/>
          </a:xfrm>
          <a:prstGeom prst="rect">
            <a:avLst/>
          </a:prstGeom>
          <a:noFill/>
        </p:spPr>
        <p:txBody>
          <a:bodyPr wrap="square" rtlCol="0">
            <a:spAutoFit/>
          </a:bodyPr>
          <a:p>
            <a:r>
              <a:rPr lang="en-US" altLang="zh-CN"/>
              <a:t>updated</a:t>
            </a:r>
            <a:r>
              <a:rPr lang="zh-CN" altLang="en-US"/>
              <a:t>：</a:t>
            </a:r>
            <a:r>
              <a:rPr lang="en-US" altLang="zh-CN"/>
              <a:t>2025-9-11 Eric</a:t>
            </a:r>
            <a:endParaRPr lang="en-US" altLang="zh-C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5529969" cy="470130"/>
            <a:chOff x="205" y="875"/>
            <a:chExt cx="2080"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645160"/>
          </a:xfrm>
          <a:prstGeom prst="rect">
            <a:avLst/>
          </a:prstGeom>
          <a:noFill/>
        </p:spPr>
        <p:txBody>
          <a:bodyPr wrap="square" rtlCol="0">
            <a:spAutoFit/>
          </a:bodyPr>
          <a:p>
            <a:r>
              <a:rPr lang="en-US" altLang="zh-CN" sz="1800"/>
              <a:t>3.3  Click “Print Label” to open a dialog, then click “Print”, the labels are printed. Then apply the labels with the slides. </a:t>
            </a:r>
            <a:endParaRPr lang="zh-CN" altLang="en-US" sz="1800"/>
          </a:p>
        </p:txBody>
      </p:sp>
      <p:pic>
        <p:nvPicPr>
          <p:cNvPr id="4" name="图片 3"/>
          <p:cNvPicPr>
            <a:picLocks noChangeAspect="1"/>
          </p:cNvPicPr>
          <p:nvPr/>
        </p:nvPicPr>
        <p:blipFill>
          <a:blip r:embed="rId3"/>
          <a:stretch>
            <a:fillRect/>
          </a:stretch>
        </p:blipFill>
        <p:spPr>
          <a:xfrm>
            <a:off x="1219200" y="1905000"/>
            <a:ext cx="7519670" cy="444563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8590062" cy="470130"/>
            <a:chOff x="205" y="875"/>
            <a:chExt cx="3231"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 Loading slides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1198880"/>
          </a:xfrm>
          <a:prstGeom prst="rect">
            <a:avLst/>
          </a:prstGeom>
          <a:noFill/>
        </p:spPr>
        <p:txBody>
          <a:bodyPr wrap="square" rtlCol="0">
            <a:spAutoFit/>
          </a:bodyPr>
          <a:p>
            <a:r>
              <a:rPr lang="en-US" altLang="zh-CN" sz="1800"/>
              <a:t>4.1 Place the slides onto the slide tray, cover them with liquid covers.</a:t>
            </a:r>
            <a:endParaRPr lang="en-US" altLang="zh-CN" sz="1800"/>
          </a:p>
          <a:p>
            <a:r>
              <a:rPr lang="en-US" altLang="zh-CN" sz="1800"/>
              <a:t>Refer to the below picture, the key on the neck of liquid cover should match the slot of the slide position. When fixing the tissue on the slide, please refer to the below picture to fix the tissue on the middle as possibly. </a:t>
            </a:r>
            <a:endParaRPr lang="en-US" altLang="zh-CN" sz="1800"/>
          </a:p>
        </p:txBody>
      </p:sp>
      <p:pic>
        <p:nvPicPr>
          <p:cNvPr id="6" name="图片 5"/>
          <p:cNvPicPr>
            <a:picLocks noChangeAspect="1"/>
          </p:cNvPicPr>
          <p:nvPr/>
        </p:nvPicPr>
        <p:blipFill>
          <a:blip r:embed="rId3"/>
          <a:stretch>
            <a:fillRect/>
          </a:stretch>
        </p:blipFill>
        <p:spPr>
          <a:xfrm>
            <a:off x="5715000" y="2819400"/>
            <a:ext cx="5786120" cy="2092325"/>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762000" y="2819400"/>
            <a:ext cx="4803140" cy="209105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 Loading slides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645160"/>
          </a:xfrm>
          <a:prstGeom prst="rect">
            <a:avLst/>
          </a:prstGeom>
          <a:noFill/>
        </p:spPr>
        <p:txBody>
          <a:bodyPr wrap="square" rtlCol="0">
            <a:spAutoFit/>
          </a:bodyPr>
          <a:p>
            <a:r>
              <a:rPr lang="en-US" altLang="zh-CN" sz="1800"/>
              <a:t>4.2 Insert the slide tray into an empty slide staining unit. Press the “load” button on the front panel.  The system will move the robotic arm to scan and recognize identify the slide IDs.</a:t>
            </a:r>
            <a:endParaRPr lang="zh-CN" altLang="en-US" sz="1800"/>
          </a:p>
        </p:txBody>
      </p:sp>
      <p:pic>
        <p:nvPicPr>
          <p:cNvPr id="2" name="图片 1"/>
          <p:cNvPicPr>
            <a:picLocks noChangeAspect="1"/>
          </p:cNvPicPr>
          <p:nvPr/>
        </p:nvPicPr>
        <p:blipFill>
          <a:blip r:embed="rId4"/>
          <a:stretch>
            <a:fillRect/>
          </a:stretch>
        </p:blipFill>
        <p:spPr>
          <a:xfrm>
            <a:off x="1066800" y="1752600"/>
            <a:ext cx="2284730" cy="1050925"/>
          </a:xfrm>
          <a:prstGeom prst="rect">
            <a:avLst/>
          </a:prstGeom>
        </p:spPr>
      </p:pic>
      <p:pic>
        <p:nvPicPr>
          <p:cNvPr id="3" name="kk 2025-10-20 18-21-12">
            <a:hlinkClick r:id="" action="ppaction://media"/>
          </p:cNvPr>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3429000" y="1828800"/>
            <a:ext cx="6994525" cy="4018915"/>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5. Loading reagents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1198880"/>
          </a:xfrm>
          <a:prstGeom prst="rect">
            <a:avLst/>
          </a:prstGeom>
          <a:noFill/>
        </p:spPr>
        <p:txBody>
          <a:bodyPr wrap="square" rtlCol="0">
            <a:spAutoFit/>
          </a:bodyPr>
          <a:p>
            <a:r>
              <a:rPr lang="en-US" altLang="zh-CN" sz="1800"/>
              <a:t>5.1 Place the marker containers into the reagent tray with correct direction.  Press down until the containers click into place. Open the cover of the marker containers which the experiment will use, then insert it into the reagent platform. The system will move the robotic arm to scan and recognize them. Note, the covers must be fixed on the back clamp. </a:t>
            </a:r>
            <a:endParaRPr lang="en-US" altLang="zh-CN" sz="1800"/>
          </a:p>
        </p:txBody>
      </p:sp>
      <p:pic>
        <p:nvPicPr>
          <p:cNvPr id="3" name="图片 2"/>
          <p:cNvPicPr>
            <a:picLocks noChangeAspect="1"/>
          </p:cNvPicPr>
          <p:nvPr/>
        </p:nvPicPr>
        <p:blipFill>
          <a:blip r:embed="rId4"/>
          <a:stretch>
            <a:fillRect/>
          </a:stretch>
        </p:blipFill>
        <p:spPr>
          <a:xfrm>
            <a:off x="1371600" y="3124200"/>
            <a:ext cx="3766185" cy="2840355"/>
          </a:xfrm>
          <a:prstGeom prst="rect">
            <a:avLst/>
          </a:prstGeom>
        </p:spPr>
      </p:pic>
      <p:pic>
        <p:nvPicPr>
          <p:cNvPr id="7" name="图片 6"/>
          <p:cNvPicPr>
            <a:picLocks noChangeAspect="1"/>
          </p:cNvPicPr>
          <p:nvPr/>
        </p:nvPicPr>
        <p:blipFill>
          <a:blip r:embed="rId5"/>
          <a:stretch>
            <a:fillRect/>
          </a:stretch>
        </p:blipFill>
        <p:spPr>
          <a:xfrm>
            <a:off x="5486400" y="3124200"/>
            <a:ext cx="4039235" cy="277939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5. Loading reagents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2030095"/>
          </a:xfrm>
          <a:prstGeom prst="rect">
            <a:avLst/>
          </a:prstGeom>
          <a:noFill/>
        </p:spPr>
        <p:txBody>
          <a:bodyPr wrap="square" rtlCol="0">
            <a:spAutoFit/>
          </a:bodyPr>
          <a:p>
            <a:r>
              <a:rPr lang="en-US" altLang="zh-CN" sz="1800"/>
              <a:t>5.2 Place the secondary antibody detection system reagent containers onto the reagent tray, </a:t>
            </a:r>
            <a:r>
              <a:rPr lang="en-US" altLang="zh-CN" sz="1800">
                <a:sym typeface="+mn-ea"/>
              </a:rPr>
              <a:t>Press down until the containers click into place.</a:t>
            </a:r>
            <a:r>
              <a:rPr lang="en-US" altLang="zh-CN" sz="1800"/>
              <a:t>. Then open the covers, i</a:t>
            </a:r>
            <a:r>
              <a:rPr lang="en-US" altLang="zh-CN" sz="1800">
                <a:sym typeface="+mn-ea"/>
              </a:rPr>
              <a:t>nsert the reagent tray into the reagent platform. The system will move the robotic arm to scan and recognize them. Note,</a:t>
            </a:r>
            <a:r>
              <a:rPr lang="en-US" altLang="zh-CN" sz="1800">
                <a:solidFill>
                  <a:srgbClr val="FF0000"/>
                </a:solidFill>
                <a:sym typeface="+mn-ea"/>
              </a:rPr>
              <a:t> the covers must be fixed on the back clamp of the containers.</a:t>
            </a:r>
            <a:endParaRPr lang="en-US" altLang="zh-CN" sz="1800"/>
          </a:p>
          <a:p>
            <a:endParaRPr lang="en-US" altLang="zh-CN" sz="1800"/>
          </a:p>
          <a:p>
            <a:endParaRPr lang="en-US" altLang="zh-CN" sz="1800"/>
          </a:p>
          <a:p>
            <a:endParaRPr lang="en-US" altLang="zh-CN" sz="1800"/>
          </a:p>
        </p:txBody>
      </p:sp>
      <p:pic>
        <p:nvPicPr>
          <p:cNvPr id="6" name="图片 5"/>
          <p:cNvPicPr>
            <a:picLocks noChangeAspect="1"/>
          </p:cNvPicPr>
          <p:nvPr/>
        </p:nvPicPr>
        <p:blipFill>
          <a:blip r:embed="rId4"/>
          <a:stretch>
            <a:fillRect/>
          </a:stretch>
        </p:blipFill>
        <p:spPr>
          <a:xfrm>
            <a:off x="1212215" y="2362200"/>
            <a:ext cx="4845050" cy="3031490"/>
          </a:xfrm>
          <a:prstGeom prst="rect">
            <a:avLst/>
          </a:prstGeom>
        </p:spPr>
      </p:pic>
      <p:pic>
        <p:nvPicPr>
          <p:cNvPr id="7" name="图片 6"/>
          <p:cNvPicPr>
            <a:picLocks noChangeAspect="1"/>
          </p:cNvPicPr>
          <p:nvPr/>
        </p:nvPicPr>
        <p:blipFill>
          <a:blip r:embed="rId5"/>
          <a:stretch>
            <a:fillRect/>
          </a:stretch>
        </p:blipFill>
        <p:spPr>
          <a:xfrm>
            <a:off x="6540500" y="2362200"/>
            <a:ext cx="4297680" cy="392557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28535" y="152401"/>
            <a:ext cx="8590062" cy="470130"/>
            <a:chOff x="205" y="875"/>
            <a:chExt cx="3231"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6. Start the experiment</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pic>
        <p:nvPicPr>
          <p:cNvPr id="4" name="图片 3"/>
          <p:cNvPicPr>
            <a:picLocks noChangeAspect="1"/>
          </p:cNvPicPr>
          <p:nvPr/>
        </p:nvPicPr>
        <p:blipFill>
          <a:blip r:embed="rId3"/>
          <a:stretch>
            <a:fillRect/>
          </a:stretch>
        </p:blipFill>
        <p:spPr>
          <a:xfrm>
            <a:off x="481330" y="1828800"/>
            <a:ext cx="9788525" cy="4824095"/>
          </a:xfrm>
          <a:prstGeom prst="rect">
            <a:avLst/>
          </a:prstGeom>
        </p:spPr>
      </p:pic>
      <p:sp>
        <p:nvSpPr>
          <p:cNvPr id="5" name="文本框 4"/>
          <p:cNvSpPr txBox="1"/>
          <p:nvPr/>
        </p:nvSpPr>
        <p:spPr>
          <a:xfrm>
            <a:off x="481330" y="838200"/>
            <a:ext cx="9574530" cy="645160"/>
          </a:xfrm>
          <a:prstGeom prst="rect">
            <a:avLst/>
          </a:prstGeom>
          <a:noFill/>
        </p:spPr>
        <p:txBody>
          <a:bodyPr wrap="square" rtlCol="0">
            <a:spAutoFit/>
          </a:bodyPr>
          <a:p>
            <a:r>
              <a:rPr lang="en-US" altLang="zh-CN"/>
              <a:t>  Goto the Status Screen, when the slide staining unit displays “Ready” status,  click          to begin a run.   then monitor the run</a:t>
            </a:r>
            <a:endParaRPr lang="en-US" altLang="zh-CN"/>
          </a:p>
        </p:txBody>
      </p:sp>
      <p:pic>
        <p:nvPicPr>
          <p:cNvPr id="6" name="图片 5"/>
          <p:cNvPicPr>
            <a:picLocks noChangeAspect="1"/>
          </p:cNvPicPr>
          <p:nvPr/>
        </p:nvPicPr>
        <p:blipFill>
          <a:blip r:embed="rId4"/>
          <a:stretch>
            <a:fillRect/>
          </a:stretch>
        </p:blipFill>
        <p:spPr>
          <a:xfrm>
            <a:off x="9067800" y="914400"/>
            <a:ext cx="495300" cy="2921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152335" y="76201"/>
            <a:ext cx="8590062" cy="470130"/>
            <a:chOff x="205" y="875"/>
            <a:chExt cx="3231"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7. Finishing</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pic>
        <p:nvPicPr>
          <p:cNvPr id="2" name="图片 1"/>
          <p:cNvPicPr>
            <a:picLocks noChangeAspect="1"/>
          </p:cNvPicPr>
          <p:nvPr/>
        </p:nvPicPr>
        <p:blipFill>
          <a:blip r:embed="rId3"/>
          <a:stretch>
            <a:fillRect/>
          </a:stretch>
        </p:blipFill>
        <p:spPr>
          <a:xfrm>
            <a:off x="381000" y="838200"/>
            <a:ext cx="1959610" cy="598170"/>
          </a:xfrm>
          <a:prstGeom prst="rect">
            <a:avLst/>
          </a:prstGeom>
        </p:spPr>
      </p:pic>
      <p:pic>
        <p:nvPicPr>
          <p:cNvPr id="3" name="图片 2"/>
          <p:cNvPicPr>
            <a:picLocks noChangeAspect="1"/>
          </p:cNvPicPr>
          <p:nvPr/>
        </p:nvPicPr>
        <p:blipFill>
          <a:blip r:embed="rId4"/>
          <a:stretch>
            <a:fillRect/>
          </a:stretch>
        </p:blipFill>
        <p:spPr>
          <a:xfrm>
            <a:off x="5334000" y="763905"/>
            <a:ext cx="4845050" cy="956945"/>
          </a:xfrm>
          <a:prstGeom prst="rect">
            <a:avLst/>
          </a:prstGeom>
        </p:spPr>
      </p:pic>
      <p:pic>
        <p:nvPicPr>
          <p:cNvPr id="6" name="图片 5"/>
          <p:cNvPicPr>
            <a:picLocks noChangeAspect="1"/>
          </p:cNvPicPr>
          <p:nvPr/>
        </p:nvPicPr>
        <p:blipFill>
          <a:blip r:embed="rId5"/>
          <a:stretch>
            <a:fillRect/>
          </a:stretch>
        </p:blipFill>
        <p:spPr>
          <a:xfrm>
            <a:off x="228600" y="3299460"/>
            <a:ext cx="4624070" cy="1179830"/>
          </a:xfrm>
          <a:prstGeom prst="rect">
            <a:avLst/>
          </a:prstGeom>
        </p:spPr>
      </p:pic>
      <p:sp>
        <p:nvSpPr>
          <p:cNvPr id="17" name="iṥľiḑê"/>
          <p:cNvSpPr txBox="1"/>
          <p:nvPr/>
        </p:nvSpPr>
        <p:spPr>
          <a:xfrm>
            <a:off x="5562299" y="3200184"/>
            <a:ext cx="3087126" cy="303938"/>
          </a:xfrm>
          <a:prstGeom prst="roundRect">
            <a:avLst>
              <a:gd name="adj" fmla="val 15923"/>
            </a:avLst>
          </a:prstGeom>
          <a:solidFill>
            <a:schemeClr val="accent1"/>
          </a:solidFill>
          <a:ln w="12700" cap="rnd">
            <a:noFill/>
            <a:prstDash val="solid"/>
            <a:rou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spAutoFit/>
          </a:bodyPr>
          <a:lstStyle>
            <a:defPPr>
              <a:defRPr lang="zh-CN"/>
            </a:defPPr>
            <a:lvl1pPr algn="ctr" defTabSz="914400">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altLang="zh-CN" sz="1200" dirty="0"/>
              <a:t>How to clean the covertiles</a:t>
            </a:r>
            <a:endParaRPr lang="en-US" altLang="zh-CN" sz="1200" dirty="0"/>
          </a:p>
        </p:txBody>
      </p:sp>
      <p:sp>
        <p:nvSpPr>
          <p:cNvPr id="9" name="文本框 8"/>
          <p:cNvSpPr txBox="1"/>
          <p:nvPr/>
        </p:nvSpPr>
        <p:spPr>
          <a:xfrm>
            <a:off x="5410200" y="3663315"/>
            <a:ext cx="6171565" cy="2799715"/>
          </a:xfrm>
          <a:prstGeom prst="rect">
            <a:avLst/>
          </a:prstGeom>
          <a:noFill/>
        </p:spPr>
        <p:txBody>
          <a:bodyPr wrap="square" rtlCol="0" anchor="t">
            <a:spAutoFit/>
          </a:bodyPr>
          <a:p>
            <a:pPr algn="just"/>
            <a:r>
              <a:rPr lang="en-US" altLang="zh-CN" sz="1600" kern="0" dirty="0">
                <a:effectLst/>
                <a:ea typeface="+mj-ea"/>
                <a:cs typeface="Arial" panose="020B0604020202020204" pitchFamily="34" charset="0"/>
                <a:sym typeface="+mn-ea"/>
              </a:rPr>
              <a:t>1. Immerse the covertiles in tap water. Rinse under running water at least 6 times.  </a:t>
            </a:r>
            <a:endParaRPr lang="en-US" altLang="zh-CN" sz="1600" kern="0" dirty="0">
              <a:effectLst/>
              <a:ea typeface="+mj-ea"/>
              <a:cs typeface="Arial" panose="020B0604020202020204" pitchFamily="34" charset="0"/>
            </a:endParaRPr>
          </a:p>
          <a:p>
            <a:pPr algn="just"/>
            <a:r>
              <a:rPr lang="en-US" altLang="zh-CN" sz="1600" kern="0" dirty="0">
                <a:effectLst/>
                <a:ea typeface="+mj-ea"/>
                <a:cs typeface="Arial" panose="020B0604020202020204" pitchFamily="34" charset="0"/>
                <a:sym typeface="+mn-ea"/>
              </a:rPr>
              <a:t>2. Soak the covertiles in a fresh solution of 5% sodium hypochlorite for at least 30 minutes.</a:t>
            </a:r>
            <a:endParaRPr lang="en-US" altLang="zh-CN" sz="1600" kern="0" dirty="0">
              <a:effectLst/>
              <a:ea typeface="+mj-ea"/>
              <a:cs typeface="Arial" panose="020B0604020202020204" pitchFamily="34" charset="0"/>
              <a:sym typeface="+mn-ea"/>
            </a:endParaRPr>
          </a:p>
          <a:p>
            <a:pPr algn="just"/>
            <a:r>
              <a:rPr lang="en-US" altLang="zh-CN" sz="1600" kern="0" dirty="0">
                <a:effectLst/>
                <a:ea typeface="+mj-ea"/>
                <a:cs typeface="Arial" panose="020B0604020202020204" pitchFamily="34" charset="0"/>
                <a:sym typeface="+mn-ea"/>
              </a:rPr>
              <a:t>3. Rinse under running water approximately 10 times.  </a:t>
            </a:r>
            <a:endParaRPr lang="en-US" altLang="zh-CN" sz="1600" kern="0" dirty="0">
              <a:effectLst/>
              <a:ea typeface="+mj-ea"/>
              <a:cs typeface="Arial" panose="020B0604020202020204" pitchFamily="34" charset="0"/>
            </a:endParaRPr>
          </a:p>
          <a:p>
            <a:pPr algn="just"/>
            <a:r>
              <a:rPr lang="en-US" altLang="zh-CN" sz="1600" kern="0" dirty="0">
                <a:effectLst/>
                <a:ea typeface="+mj-ea"/>
                <a:cs typeface="Arial" panose="020B0604020202020204" pitchFamily="34" charset="0"/>
                <a:sym typeface="+mn-ea"/>
              </a:rPr>
              <a:t>4. Immerse the slides in absolute ethanol for 10 minutes, then remove and hang them on a slide rack to air dry for future use.  </a:t>
            </a:r>
            <a:endParaRPr lang="en-US" altLang="zh-CN" sz="1600" kern="0" dirty="0">
              <a:effectLst/>
              <a:ea typeface="+mj-ea"/>
              <a:cs typeface="Arial" panose="020B0604020202020204" pitchFamily="34" charset="0"/>
            </a:endParaRPr>
          </a:p>
          <a:p>
            <a:pPr algn="just"/>
            <a:endParaRPr lang="en-US" altLang="zh-CN" sz="1600" kern="0" dirty="0">
              <a:effectLst/>
              <a:ea typeface="+mj-ea"/>
              <a:cs typeface="Arial" panose="020B0604020202020204" pitchFamily="34" charset="0"/>
            </a:endParaRPr>
          </a:p>
          <a:p>
            <a:pPr algn="just"/>
            <a:r>
              <a:rPr lang="en-US" altLang="zh-CN" sz="1600" kern="0" dirty="0">
                <a:effectLst/>
                <a:ea typeface="+mj-ea"/>
                <a:cs typeface="Arial" panose="020B0604020202020204" pitchFamily="34" charset="0"/>
                <a:sym typeface="+mn-ea"/>
              </a:rPr>
              <a:t>Note: If there is a little DAB residue,please soak for more than 4 hours in the bleach solution. Carefully inspect covertiles for chips,cracks or warping.Discard if damaged in any way.</a:t>
            </a:r>
            <a:endParaRPr lang="en-US" altLang="zh-CN" sz="1600" kern="0" dirty="0">
              <a:effectLst/>
              <a:ea typeface="+mj-ea"/>
              <a:cs typeface="Arial" panose="020B0604020202020204" pitchFamily="34" charset="0"/>
              <a:sym typeface="+mn-ea"/>
            </a:endParaRPr>
          </a:p>
        </p:txBody>
      </p:sp>
      <p:sp>
        <p:nvSpPr>
          <p:cNvPr id="5" name="文本框 4"/>
          <p:cNvSpPr txBox="1"/>
          <p:nvPr/>
        </p:nvSpPr>
        <p:spPr>
          <a:xfrm>
            <a:off x="304800" y="1546225"/>
            <a:ext cx="2833370" cy="583565"/>
          </a:xfrm>
          <a:prstGeom prst="rect">
            <a:avLst/>
          </a:prstGeom>
          <a:noFill/>
        </p:spPr>
        <p:txBody>
          <a:bodyPr wrap="square" rtlCol="0" anchor="t">
            <a:spAutoFit/>
          </a:bodyPr>
          <a:p>
            <a:r>
              <a:rPr lang="en-US" altLang="zh-CN" sz="1600" dirty="0">
                <a:sym typeface="+mn-ea"/>
              </a:rPr>
              <a:t>1</a:t>
            </a:r>
            <a:r>
              <a:rPr lang="zh-CN" altLang="en-US" sz="1600" dirty="0">
                <a:sym typeface="+mn-ea"/>
              </a:rPr>
              <a:t>，</a:t>
            </a:r>
            <a:r>
              <a:rPr lang="en-US" altLang="zh-CN" sz="1600" dirty="0">
                <a:sym typeface="+mn-ea"/>
              </a:rPr>
              <a:t>when the status changes to “Finish”</a:t>
            </a:r>
            <a:endParaRPr lang="en-US" altLang="zh-CN" sz="1600" dirty="0">
              <a:sym typeface="+mn-ea"/>
            </a:endParaRPr>
          </a:p>
        </p:txBody>
      </p:sp>
      <p:sp>
        <p:nvSpPr>
          <p:cNvPr id="7" name="文本框 6"/>
          <p:cNvSpPr txBox="1"/>
          <p:nvPr/>
        </p:nvSpPr>
        <p:spPr>
          <a:xfrm>
            <a:off x="5334000" y="1905000"/>
            <a:ext cx="4414520" cy="829945"/>
          </a:xfrm>
          <a:prstGeom prst="rect">
            <a:avLst/>
          </a:prstGeom>
          <a:noFill/>
        </p:spPr>
        <p:txBody>
          <a:bodyPr wrap="square" rtlCol="0" anchor="t">
            <a:spAutoFit/>
          </a:bodyPr>
          <a:p>
            <a:r>
              <a:rPr lang="en-US" altLang="zh-CN" sz="1600" dirty="0">
                <a:sym typeface="+mn-ea"/>
              </a:rPr>
              <a:t>2</a:t>
            </a:r>
            <a:r>
              <a:rPr lang="zh-CN" altLang="en-US" sz="1600" dirty="0">
                <a:sym typeface="+mn-ea"/>
              </a:rPr>
              <a:t>，</a:t>
            </a:r>
            <a:r>
              <a:rPr lang="en-US" altLang="zh-CN" sz="1600" dirty="0">
                <a:sym typeface="+mn-ea"/>
              </a:rPr>
              <a:t>Remove the reagents and store the reagents as recommended on the label. Press the button to unload the slides.</a:t>
            </a:r>
            <a:endParaRPr lang="en-US" altLang="zh-CN" sz="1600" dirty="0">
              <a:sym typeface="+mn-ea"/>
            </a:endParaRPr>
          </a:p>
        </p:txBody>
      </p:sp>
      <p:sp>
        <p:nvSpPr>
          <p:cNvPr id="10" name="文本框 9"/>
          <p:cNvSpPr txBox="1"/>
          <p:nvPr/>
        </p:nvSpPr>
        <p:spPr>
          <a:xfrm>
            <a:off x="217805" y="4648200"/>
            <a:ext cx="4963160" cy="1814830"/>
          </a:xfrm>
          <a:prstGeom prst="rect">
            <a:avLst/>
          </a:prstGeom>
          <a:noFill/>
        </p:spPr>
        <p:txBody>
          <a:bodyPr wrap="square" rtlCol="0" anchor="t">
            <a:spAutoFit/>
          </a:bodyPr>
          <a:p>
            <a:r>
              <a:rPr lang="en-US" altLang="zh-CN" sz="1600" dirty="0">
                <a:sym typeface="+mn-ea"/>
              </a:rPr>
              <a:t>3</a:t>
            </a:r>
            <a:r>
              <a:rPr lang="zh-CN" altLang="en-US" sz="1600" dirty="0">
                <a:sym typeface="+mn-ea"/>
              </a:rPr>
              <a:t>，</a:t>
            </a:r>
            <a:r>
              <a:rPr lang="en-US" altLang="zh-CN" sz="1600" dirty="0">
                <a:sym typeface="+mn-ea"/>
              </a:rPr>
              <a:t>Place the slide tray on a flat, stable surface. Remove the Covertiles by holding down the label of the slide, then carefully putting pressure downwards on the neck of the Covertile to lift the end of the Covertile off the slide. Remove the slides and proceed with the next step in processing them according to your laboratory processes.</a:t>
            </a:r>
            <a:endParaRPr lang="en-US" altLang="zh-CN" sz="1600" dirty="0">
              <a:sym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8. </a:t>
              </a:r>
              <a:r>
                <a:rPr lang="en-US" altLang="zh-CN" sz="2800" b="1"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How to refill the primary antibody</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685800" y="1066800"/>
            <a:ext cx="9989185" cy="860425"/>
          </a:xfrm>
          <a:prstGeom prst="rect">
            <a:avLst/>
          </a:prstGeom>
          <a:noFill/>
        </p:spPr>
        <p:txBody>
          <a:bodyPr wrap="square" rtlCol="0">
            <a:spAutoFit/>
          </a:bodyPr>
          <a:p>
            <a:r>
              <a:rPr lang="en-US" altLang="zh-CN"/>
              <a:t>  </a:t>
            </a:r>
            <a:r>
              <a:rPr lang="en-US" altLang="zh-CN" sz="1600"/>
              <a:t>The open container supports to cumulative add up to 30mL of a special antibody. Once the display volume is less than 1 mL , strongly suggest you refill the antibody.</a:t>
            </a:r>
            <a:endParaRPr lang="en-US" altLang="zh-CN" sz="1600"/>
          </a:p>
          <a:p>
            <a:r>
              <a:rPr lang="en-US" altLang="zh-CN" sz="1600"/>
              <a:t>Follow the below steps to refill:</a:t>
            </a:r>
            <a:endParaRPr lang="en-US" altLang="zh-CN" sz="1600"/>
          </a:p>
        </p:txBody>
      </p:sp>
      <p:pic>
        <p:nvPicPr>
          <p:cNvPr id="7" name="图片 6"/>
          <p:cNvPicPr>
            <a:picLocks noChangeAspect="1"/>
          </p:cNvPicPr>
          <p:nvPr>
            <p:custDataLst>
              <p:tags r:id="rId4"/>
            </p:custDataLst>
          </p:nvPr>
        </p:nvPicPr>
        <p:blipFill>
          <a:blip r:embed="rId5"/>
          <a:stretch>
            <a:fillRect/>
          </a:stretch>
        </p:blipFill>
        <p:spPr>
          <a:xfrm>
            <a:off x="762000" y="2133600"/>
            <a:ext cx="4268470" cy="2241550"/>
          </a:xfrm>
          <a:prstGeom prst="rect">
            <a:avLst/>
          </a:prstGeom>
        </p:spPr>
      </p:pic>
      <p:sp>
        <p:nvSpPr>
          <p:cNvPr id="9" name="文本框 8"/>
          <p:cNvSpPr txBox="1"/>
          <p:nvPr/>
        </p:nvSpPr>
        <p:spPr>
          <a:xfrm>
            <a:off x="5116195" y="2111375"/>
            <a:ext cx="5983605" cy="2306955"/>
          </a:xfrm>
          <a:prstGeom prst="rect">
            <a:avLst/>
          </a:prstGeom>
          <a:noFill/>
        </p:spPr>
        <p:txBody>
          <a:bodyPr wrap="square" rtlCol="0">
            <a:spAutoFit/>
          </a:bodyPr>
          <a:p>
            <a:r>
              <a:rPr lang="en-US" altLang="zh-CN" sz="1600"/>
              <a:t>1. Under “reagent list” page, double click the antibody which you need to add. </a:t>
            </a:r>
            <a:endParaRPr lang="en-US" altLang="zh-CN" sz="1600"/>
          </a:p>
          <a:p>
            <a:r>
              <a:rPr lang="en-US" altLang="zh-CN" sz="1600"/>
              <a:t>2. Select the open container, click “Infuse”.</a:t>
            </a:r>
            <a:endParaRPr lang="en-US" altLang="zh-CN" sz="1600"/>
          </a:p>
          <a:p>
            <a:r>
              <a:rPr lang="en-US" altLang="zh-CN" sz="1600"/>
              <a:t>3. Before starting a run or during the incubation when running, remove the reagent tray.</a:t>
            </a:r>
            <a:endParaRPr lang="en-US" altLang="zh-CN" sz="1600"/>
          </a:p>
          <a:p>
            <a:r>
              <a:rPr lang="en-US" altLang="zh-CN" sz="1600"/>
              <a:t>4. Add the antibody into the open container.</a:t>
            </a:r>
            <a:endParaRPr lang="en-US" altLang="zh-CN" sz="1600"/>
          </a:p>
          <a:p>
            <a:r>
              <a:rPr lang="en-US" altLang="zh-CN" sz="1600"/>
              <a:t>5. Load the reagent tray into the reagent platform, the system will move the probe to detect the volume and update the display volume.</a:t>
            </a:r>
            <a:endParaRPr lang="en-US" altLang="zh-CN" sz="1600"/>
          </a:p>
        </p:txBody>
      </p:sp>
      <p:sp>
        <p:nvSpPr>
          <p:cNvPr id="10" name="文本框 9"/>
          <p:cNvSpPr txBox="1"/>
          <p:nvPr/>
        </p:nvSpPr>
        <p:spPr>
          <a:xfrm>
            <a:off x="885190" y="5281295"/>
            <a:ext cx="10214610" cy="829945"/>
          </a:xfrm>
          <a:prstGeom prst="rect">
            <a:avLst/>
          </a:prstGeom>
          <a:noFill/>
        </p:spPr>
        <p:txBody>
          <a:bodyPr wrap="square" rtlCol="0" anchor="t">
            <a:spAutoFit/>
          </a:bodyPr>
          <a:p>
            <a:r>
              <a:rPr lang="zh-CN" altLang="en-US" sz="1600"/>
              <a:t>Note that when infusing an open container, the system assumes that the container is</a:t>
            </a:r>
            <a:r>
              <a:rPr lang="en-US" altLang="zh-CN" sz="1600"/>
              <a:t> </a:t>
            </a:r>
            <a:r>
              <a:rPr lang="zh-CN" altLang="en-US" sz="1600"/>
              <a:t>filled to the maximum available for that container. The reported volume will be updated after</a:t>
            </a:r>
            <a:r>
              <a:rPr lang="en-US" altLang="zh-CN" sz="1600"/>
              <a:t> </a:t>
            </a:r>
            <a:r>
              <a:rPr lang="zh-CN" altLang="en-US" sz="1600"/>
              <a:t>a dip test is carried out. This may not occur until the container is used.</a:t>
            </a:r>
            <a:endParaRPr lang="zh-CN" altLang="en-US" sz="16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76135" y="152401"/>
            <a:ext cx="8590062" cy="470130"/>
            <a:chOff x="205" y="875"/>
            <a:chExt cx="3231"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9. Regularly maintenance operation</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7" name="文本框 6"/>
          <p:cNvSpPr txBox="1"/>
          <p:nvPr/>
        </p:nvSpPr>
        <p:spPr>
          <a:xfrm>
            <a:off x="7239000" y="1219200"/>
            <a:ext cx="4285615" cy="1577975"/>
          </a:xfrm>
          <a:prstGeom prst="rect">
            <a:avLst/>
          </a:prstGeom>
          <a:noFill/>
          <a:ln w="9525">
            <a:noFill/>
          </a:ln>
        </p:spPr>
        <p:txBody>
          <a:bodyPr wrap="square">
            <a:noAutofit/>
          </a:bodyPr>
          <a:p>
            <a:pPr marL="0" indent="0"/>
            <a:r>
              <a:rPr lang="en-US" sz="1800" b="0">
                <a:latin typeface="Times New Roman" panose="02020603050405020304" pitchFamily="18" charset="0"/>
                <a:ea typeface="等线" panose="02010600030101010101" charset="-122"/>
                <a:cs typeface="宋体" panose="02010600030101010101" pitchFamily="2" charset="-122"/>
              </a:rPr>
              <a:t>     The users should perform the regularly clean and maintenance according to this table. </a:t>
            </a:r>
            <a:endParaRPr lang="en-US" sz="1800" b="0">
              <a:latin typeface="Times New Roman" panose="02020603050405020304" pitchFamily="18" charset="0"/>
              <a:ea typeface="等线" panose="02010600030101010101" charset="-122"/>
              <a:cs typeface="宋体" panose="02010600030101010101" pitchFamily="2" charset="-122"/>
            </a:endParaRPr>
          </a:p>
          <a:p>
            <a:pPr marL="0" indent="0"/>
            <a:r>
              <a:rPr lang="en-US" sz="1800" b="0">
                <a:latin typeface="Times New Roman" panose="02020603050405020304" pitchFamily="18" charset="0"/>
                <a:ea typeface="等线" panose="02010600030101010101" charset="-122"/>
                <a:cs typeface="宋体" panose="02010600030101010101" pitchFamily="2" charset="-122"/>
              </a:rPr>
              <a:t>      It’s recommended to print and paste this table on the instrument.</a:t>
            </a:r>
            <a:endParaRPr lang="zh-CN" altLang="en-US" sz="1800" b="0">
              <a:latin typeface="Times New Roman" panose="02020603050405020304" pitchFamily="18" charset="0"/>
              <a:ea typeface="等线" panose="02010600030101010101" charset="-122"/>
              <a:cs typeface="宋体" panose="02010600030101010101" pitchFamily="2" charset="-122"/>
            </a:endParaRPr>
          </a:p>
        </p:txBody>
      </p:sp>
      <p:pic>
        <p:nvPicPr>
          <p:cNvPr id="2" name="图片 1"/>
          <p:cNvPicPr>
            <a:picLocks noChangeAspect="1"/>
          </p:cNvPicPr>
          <p:nvPr/>
        </p:nvPicPr>
        <p:blipFill>
          <a:blip r:embed="rId3"/>
          <a:stretch>
            <a:fillRect/>
          </a:stretch>
        </p:blipFill>
        <p:spPr>
          <a:xfrm>
            <a:off x="1219200" y="835025"/>
            <a:ext cx="5574030" cy="588200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文本框 2"/>
          <p:cNvSpPr txBox="1">
            <a:spLocks noChangeArrowheads="1"/>
          </p:cNvSpPr>
          <p:nvPr/>
        </p:nvSpPr>
        <p:spPr bwMode="auto">
          <a:xfrm>
            <a:off x="7712075" y="4572000"/>
            <a:ext cx="2708910" cy="119888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Arial" panose="020B0604020202020204" pitchFamily="34"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汇报人：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部   门</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直角三角形 25"/>
          <p:cNvSpPr/>
          <p:nvPr/>
        </p:nvSpPr>
        <p:spPr>
          <a:xfrm>
            <a:off x="-1" y="2668905"/>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直角三角形 20"/>
          <p:cNvSpPr/>
          <p:nvPr/>
        </p:nvSpPr>
        <p:spPr>
          <a:xfrm flipH="1">
            <a:off x="2971800" y="2153285"/>
            <a:ext cx="9810115" cy="4996815"/>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6" name="TextBox 19"/>
          <p:cNvSpPr txBox="1"/>
          <p:nvPr/>
        </p:nvSpPr>
        <p:spPr>
          <a:xfrm>
            <a:off x="4414838" y="2621915"/>
            <a:ext cx="304165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THANKS!</a:t>
            </a:r>
            <a:endPar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直角三角形 3"/>
          <p:cNvSpPr/>
          <p:nvPr/>
        </p:nvSpPr>
        <p:spPr>
          <a:xfrm flipV="1">
            <a:off x="-982344" y="-7005"/>
            <a:ext cx="3314700" cy="3710758"/>
          </a:xfrm>
          <a:prstGeom prst="rtTriangle">
            <a:avLst/>
          </a:prstGeom>
          <a:solidFill>
            <a:srgbClr val="3DB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2" name="等腰三角形 1"/>
          <p:cNvSpPr/>
          <p:nvPr/>
        </p:nvSpPr>
        <p:spPr>
          <a:xfrm rot="13665576">
            <a:off x="-4051300" y="2771775"/>
            <a:ext cx="9288145" cy="4053840"/>
          </a:xfrm>
          <a:prstGeom prst="triangle">
            <a:avLst>
              <a:gd name="adj" fmla="val 58462"/>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46" name="矩形 45"/>
          <p:cNvSpPr/>
          <p:nvPr/>
        </p:nvSpPr>
        <p:spPr>
          <a:xfrm>
            <a:off x="4343400" y="838200"/>
            <a:ext cx="7260590" cy="521970"/>
          </a:xfrm>
          <a:prstGeom prst="rect">
            <a:avLst/>
          </a:prstGeom>
        </p:spPr>
        <p:txBody>
          <a:bodyPr wrap="square">
            <a:spAutoFit/>
          </a:bodyPr>
          <a:p>
            <a:pPr algn="l" eaLnBrk="1" hangingPunct="1">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 Check before starting a run</a:t>
            </a:r>
            <a:endPar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1" name="矩形 50"/>
          <p:cNvSpPr/>
          <p:nvPr/>
        </p:nvSpPr>
        <p:spPr>
          <a:xfrm>
            <a:off x="4343400" y="1524000"/>
            <a:ext cx="6931660" cy="521970"/>
          </a:xfrm>
          <a:prstGeom prst="rect">
            <a:avLst/>
          </a:prstGeom>
        </p:spPr>
        <p:txBody>
          <a:bodyPr wrap="square">
            <a:spAutoFit/>
          </a:bodyPr>
          <a:p>
            <a:pPr algn="l" eaLnBrk="1" hangingPunct="1">
              <a:lnSpc>
                <a:spcPct val="100000"/>
              </a:lnSpc>
              <a:buClrTx/>
              <a:buSzTx/>
              <a:buFont typeface="Arial" panose="020B0604020202020204" pitchFamily="34" charset="0"/>
              <a:buNone/>
            </a:pPr>
            <a:r>
              <a:rPr kumimoji="0" lang="zh-CN" altLang="en-US"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2</a:t>
            </a: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 Check the reagent and protocol</a:t>
            </a:r>
            <a:endPar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
        <p:nvSpPr>
          <p:cNvPr id="57" name="矩形 56"/>
          <p:cNvSpPr/>
          <p:nvPr/>
        </p:nvSpPr>
        <p:spPr>
          <a:xfrm>
            <a:off x="4343400" y="2077720"/>
            <a:ext cx="6352540"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3" name="矩形 62"/>
          <p:cNvSpPr/>
          <p:nvPr/>
        </p:nvSpPr>
        <p:spPr>
          <a:xfrm>
            <a:off x="4391660" y="2590800"/>
            <a:ext cx="5603875" cy="634365"/>
          </a:xfrm>
          <a:prstGeom prst="rect">
            <a:avLst/>
          </a:prstGeom>
        </p:spPr>
        <p:txBody>
          <a:bodyPr wrap="square">
            <a:no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4. Loading reagents</a:t>
            </a: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a:lnSpc>
                <a:spcPct val="100000"/>
              </a:lnSpc>
              <a:spcBef>
                <a:spcPct val="0"/>
              </a:spcBef>
              <a:buFont typeface="Arial" panose="020B0604020202020204" pitchFamily="34" charset="0"/>
              <a:buNone/>
            </a:pP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a:lnSpc>
                <a:spcPct val="100000"/>
              </a:lnSpc>
              <a:spcBef>
                <a:spcPct val="0"/>
              </a:spcBef>
              <a:buFont typeface="Arial" panose="020B0604020202020204" pitchFamily="34" charset="0"/>
              <a:buNone/>
            </a:pP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8" name="文本框 17"/>
          <p:cNvSpPr txBox="1"/>
          <p:nvPr/>
        </p:nvSpPr>
        <p:spPr>
          <a:xfrm>
            <a:off x="1066508" y="1526046"/>
            <a:ext cx="3458847" cy="6451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spc="300" dirty="0">
                <a:solidFill>
                  <a:schemeClr val="tx1">
                    <a:lumMod val="75000"/>
                    <a:lumOff val="25000"/>
                  </a:schemeClr>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Steps</a:t>
            </a:r>
            <a:endParaRPr kumimoji="0" lang="en-US" altLang="zh-CN" sz="3600" b="1" i="0" u="none" strike="noStrike" kern="1200" cap="none" spc="30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6" name="矩形 5"/>
          <p:cNvSpPr/>
          <p:nvPr/>
        </p:nvSpPr>
        <p:spPr>
          <a:xfrm>
            <a:off x="4391660" y="3162300"/>
            <a:ext cx="386651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5. Loading slides</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4391660" y="3703955"/>
            <a:ext cx="540067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6. Start the experiment</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8" name="矩形 7"/>
          <p:cNvSpPr/>
          <p:nvPr/>
        </p:nvSpPr>
        <p:spPr>
          <a:xfrm>
            <a:off x="4391660" y="4343400"/>
            <a:ext cx="602424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7. Finish the experiment</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矩形 8"/>
          <p:cNvSpPr/>
          <p:nvPr/>
        </p:nvSpPr>
        <p:spPr>
          <a:xfrm>
            <a:off x="4267200" y="4876800"/>
            <a:ext cx="696785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8. How to refill the primary antibody</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3" name="矩形 2"/>
          <p:cNvSpPr/>
          <p:nvPr/>
        </p:nvSpPr>
        <p:spPr>
          <a:xfrm>
            <a:off x="4391660" y="5486400"/>
            <a:ext cx="727138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9. Regular maintenance</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75783" y="76201"/>
            <a:ext cx="7808423" cy="431083"/>
            <a:chOff x="4" y="875"/>
            <a:chExt cx="2937" cy="276"/>
          </a:xfrm>
        </p:grpSpPr>
        <p:sp>
          <p:nvSpPr>
            <p:cNvPr id="13315" name="PA_原创设计师QQ598969553             _2"/>
            <p:cNvSpPr/>
            <p:nvPr>
              <p:custDataLst>
                <p:tags r:id="rId1"/>
              </p:custDataLst>
            </p:nvPr>
          </p:nvSpPr>
          <p:spPr>
            <a:xfrm>
              <a:off x="4" y="875"/>
              <a:ext cx="127"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26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Check before starting a run</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pic>
        <p:nvPicPr>
          <p:cNvPr id="7" name="图片 6"/>
          <p:cNvPicPr>
            <a:picLocks noChangeAspect="1"/>
          </p:cNvPicPr>
          <p:nvPr/>
        </p:nvPicPr>
        <p:blipFill>
          <a:blip r:embed="rId3"/>
          <a:stretch>
            <a:fillRect/>
          </a:stretch>
        </p:blipFill>
        <p:spPr>
          <a:xfrm>
            <a:off x="381000" y="2743200"/>
            <a:ext cx="2498725" cy="1661160"/>
          </a:xfrm>
          <a:prstGeom prst="rect">
            <a:avLst/>
          </a:prstGeom>
        </p:spPr>
      </p:pic>
      <p:pic>
        <p:nvPicPr>
          <p:cNvPr id="8" name="图片 7"/>
          <p:cNvPicPr>
            <a:picLocks noChangeAspect="1"/>
          </p:cNvPicPr>
          <p:nvPr>
            <p:custDataLst>
              <p:tags r:id="rId4"/>
            </p:custDataLst>
          </p:nvPr>
        </p:nvPicPr>
        <p:blipFill>
          <a:blip r:embed="rId5"/>
          <a:stretch>
            <a:fillRect/>
          </a:stretch>
        </p:blipFill>
        <p:spPr>
          <a:xfrm>
            <a:off x="457200" y="685800"/>
            <a:ext cx="2423160" cy="1600200"/>
          </a:xfrm>
          <a:prstGeom prst="rect">
            <a:avLst/>
          </a:prstGeom>
        </p:spPr>
      </p:pic>
      <p:pic>
        <p:nvPicPr>
          <p:cNvPr id="27" name="图片 17" descr="IMG_20210719_09525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000" y="4952365"/>
            <a:ext cx="2499360" cy="13709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6" name="图片 15"/>
          <p:cNvPicPr>
            <a:picLocks noChangeAspect="1"/>
          </p:cNvPicPr>
          <p:nvPr/>
        </p:nvPicPr>
        <p:blipFill>
          <a:blip r:embed="rId7"/>
          <a:stretch>
            <a:fillRect/>
          </a:stretch>
        </p:blipFill>
        <p:spPr>
          <a:xfrm>
            <a:off x="6553200" y="724535"/>
            <a:ext cx="1189990" cy="967740"/>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24600" y="2286000"/>
            <a:ext cx="2201545" cy="13804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图片 19"/>
          <p:cNvPicPr>
            <a:picLocks noChangeAspect="1"/>
          </p:cNvPicPr>
          <p:nvPr/>
        </p:nvPicPr>
        <p:blipFill>
          <a:blip r:embed="rId9"/>
          <a:stretch>
            <a:fillRect/>
          </a:stretch>
        </p:blipFill>
        <p:spPr>
          <a:xfrm>
            <a:off x="6248400" y="4038600"/>
            <a:ext cx="4324350" cy="2604135"/>
          </a:xfrm>
          <a:prstGeom prst="rect">
            <a:avLst/>
          </a:prstGeom>
        </p:spPr>
      </p:pic>
      <p:sp>
        <p:nvSpPr>
          <p:cNvPr id="2" name="文本框 1"/>
          <p:cNvSpPr txBox="1"/>
          <p:nvPr/>
        </p:nvSpPr>
        <p:spPr>
          <a:xfrm>
            <a:off x="2895600" y="724535"/>
            <a:ext cx="2647950" cy="645160"/>
          </a:xfrm>
          <a:prstGeom prst="rect">
            <a:avLst/>
          </a:prstGeom>
          <a:noFill/>
        </p:spPr>
        <p:txBody>
          <a:bodyPr wrap="square" rtlCol="0" anchor="t">
            <a:spAutoFit/>
          </a:bodyPr>
          <a:p>
            <a:r>
              <a:rPr lang="en-US" altLang="zh-CN" sz="1200">
                <a:sym typeface="+mn-ea"/>
              </a:rPr>
              <a:t>1.1 Check the waste containers (standard &amp; hazardous) are no more than half full.</a:t>
            </a:r>
            <a:endParaRPr lang="en-US" altLang="zh-CN" sz="1200">
              <a:sym typeface="+mn-ea"/>
            </a:endParaRPr>
          </a:p>
        </p:txBody>
      </p:sp>
      <p:sp>
        <p:nvSpPr>
          <p:cNvPr id="3" name="文本框 2"/>
          <p:cNvSpPr txBox="1"/>
          <p:nvPr/>
        </p:nvSpPr>
        <p:spPr>
          <a:xfrm>
            <a:off x="2895600" y="2743200"/>
            <a:ext cx="3451860" cy="460375"/>
          </a:xfrm>
          <a:prstGeom prst="rect">
            <a:avLst/>
          </a:prstGeom>
          <a:noFill/>
        </p:spPr>
        <p:txBody>
          <a:bodyPr wrap="square" rtlCol="0" anchor="t">
            <a:spAutoFit/>
          </a:bodyPr>
          <a:p>
            <a:r>
              <a:rPr lang="en-US" altLang="zh-CN" sz="1200">
                <a:sym typeface="+mn-ea"/>
              </a:rPr>
              <a:t>1.2 Check the large reagent containers  are at least half full, with correct reagent.</a:t>
            </a:r>
            <a:endParaRPr lang="en-US" altLang="zh-CN" sz="1200">
              <a:sym typeface="+mn-ea"/>
            </a:endParaRPr>
          </a:p>
        </p:txBody>
      </p:sp>
      <p:sp>
        <p:nvSpPr>
          <p:cNvPr id="4" name="文本框 3"/>
          <p:cNvSpPr txBox="1"/>
          <p:nvPr/>
        </p:nvSpPr>
        <p:spPr>
          <a:xfrm>
            <a:off x="2895600" y="5029200"/>
            <a:ext cx="2750185" cy="829945"/>
          </a:xfrm>
          <a:prstGeom prst="rect">
            <a:avLst/>
          </a:prstGeom>
          <a:noFill/>
        </p:spPr>
        <p:txBody>
          <a:bodyPr wrap="square" rtlCol="0" anchor="t">
            <a:spAutoFit/>
          </a:bodyPr>
          <a:p>
            <a:r>
              <a:rPr lang="en-US" altLang="zh-CN" sz="1200">
                <a:sym typeface="+mn-ea"/>
              </a:rPr>
              <a:t> 1.3 Check the  mixing station, clean or replace if necessary. Empty when there is liquid in the six plastic vials of the mixing station.</a:t>
            </a:r>
            <a:endParaRPr lang="en-US" altLang="zh-CN" sz="1200">
              <a:sym typeface="+mn-ea"/>
            </a:endParaRPr>
          </a:p>
        </p:txBody>
      </p:sp>
      <p:sp>
        <p:nvSpPr>
          <p:cNvPr id="5" name="文本框 4"/>
          <p:cNvSpPr txBox="1"/>
          <p:nvPr/>
        </p:nvSpPr>
        <p:spPr>
          <a:xfrm>
            <a:off x="7743190" y="762000"/>
            <a:ext cx="4356735" cy="275590"/>
          </a:xfrm>
          <a:prstGeom prst="rect">
            <a:avLst/>
          </a:prstGeom>
          <a:noFill/>
        </p:spPr>
        <p:txBody>
          <a:bodyPr wrap="square" rtlCol="0" anchor="t">
            <a:spAutoFit/>
          </a:bodyPr>
          <a:p>
            <a:r>
              <a:rPr lang="en-US" altLang="zh-CN" sz="1200" dirty="0">
                <a:sym typeface="+mn-ea"/>
              </a:rPr>
              <a:t>1.4 Launch the client software</a:t>
            </a:r>
            <a:endParaRPr lang="en-US" altLang="zh-CN" sz="1200" dirty="0">
              <a:sym typeface="+mn-ea"/>
            </a:endParaRPr>
          </a:p>
        </p:txBody>
      </p:sp>
      <p:sp>
        <p:nvSpPr>
          <p:cNvPr id="6" name="文本框 5"/>
          <p:cNvSpPr txBox="1"/>
          <p:nvPr/>
        </p:nvSpPr>
        <p:spPr>
          <a:xfrm>
            <a:off x="8534400" y="2362200"/>
            <a:ext cx="2320925" cy="1383665"/>
          </a:xfrm>
          <a:prstGeom prst="rect">
            <a:avLst/>
          </a:prstGeom>
          <a:noFill/>
        </p:spPr>
        <p:txBody>
          <a:bodyPr wrap="square" rtlCol="0" anchor="t">
            <a:spAutoFit/>
          </a:bodyPr>
          <a:p>
            <a:r>
              <a:rPr lang="en-US" altLang="zh-CN" sz="1200">
                <a:sym typeface="+mn-ea"/>
              </a:rPr>
              <a:t>1.5 Power on the instrument</a:t>
            </a:r>
            <a:r>
              <a:rPr lang="zh-CN" altLang="en-US" sz="1200">
                <a:sym typeface="+mn-ea"/>
              </a:rPr>
              <a:t>，</a:t>
            </a:r>
            <a:r>
              <a:rPr lang="en-US" altLang="zh-CN" sz="1200">
                <a:sym typeface="+mn-ea"/>
              </a:rPr>
              <a:t>wait about 2-3 mins until the connection successfully.</a:t>
            </a:r>
            <a:r>
              <a:rPr lang="en-US" altLang="zh-CN" sz="1200" dirty="0">
                <a:sym typeface="+mn-ea"/>
              </a:rPr>
              <a:t>Ensure the instrument status is normal after its self-inspection. if have,rectify them.</a:t>
            </a:r>
            <a:endParaRPr lang="en-US" altLang="zh-CN" sz="1200" dirty="0">
              <a:sym typeface="+mn-ea"/>
            </a:endParaRPr>
          </a:p>
          <a:p>
            <a:endParaRPr lang="zh-CN" altLang="en-US" sz="1200">
              <a:sym typeface="+mn-ea"/>
            </a:endParaRPr>
          </a:p>
        </p:txBody>
      </p:sp>
      <p:sp>
        <p:nvSpPr>
          <p:cNvPr id="21" name="椭圆 20"/>
          <p:cNvSpPr/>
          <p:nvPr/>
        </p:nvSpPr>
        <p:spPr>
          <a:xfrm>
            <a:off x="6248400" y="4800600"/>
            <a:ext cx="408305" cy="44958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04735" y="136577"/>
            <a:ext cx="7646246" cy="434207"/>
            <a:chOff x="205" y="873"/>
            <a:chExt cx="2876" cy="278"/>
          </a:xfrm>
        </p:grpSpPr>
        <p:sp>
          <p:nvSpPr>
            <p:cNvPr id="13315" name="PA_原创设计师QQ598969553             _2"/>
            <p:cNvSpPr/>
            <p:nvPr>
              <p:custDataLst>
                <p:tags r:id="rId1"/>
              </p:custDataLst>
            </p:nvPr>
          </p:nvSpPr>
          <p:spPr>
            <a:xfrm>
              <a:off x="205" y="873"/>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4" name="文本框 3"/>
          <p:cNvSpPr txBox="1"/>
          <p:nvPr/>
        </p:nvSpPr>
        <p:spPr>
          <a:xfrm>
            <a:off x="535940" y="609600"/>
            <a:ext cx="10423525" cy="368300"/>
          </a:xfrm>
          <a:prstGeom prst="rect">
            <a:avLst/>
          </a:prstGeom>
          <a:noFill/>
        </p:spPr>
        <p:txBody>
          <a:bodyPr wrap="square" rtlCol="0">
            <a:spAutoFit/>
          </a:bodyPr>
          <a:p>
            <a:r>
              <a:rPr lang="en-US" altLang="zh-CN" sz="1800" b="1" dirty="0">
                <a:solidFill>
                  <a:srgbClr val="2C3B51"/>
                </a:solidFill>
                <a:sym typeface="+mn-ea"/>
              </a:rPr>
              <a:t>Pre-load into the client software with protocols and reagents </a:t>
            </a:r>
            <a:r>
              <a:rPr lang="en-US" altLang="zh-CN" sz="1800" b="1" dirty="0">
                <a:solidFill>
                  <a:srgbClr val="2C3B51"/>
                </a:solidFill>
                <a:sym typeface="+mn-ea"/>
              </a:rPr>
              <a:t>validated.</a:t>
            </a:r>
            <a:endParaRPr lang="zh-CN" altLang="en-US" sz="1800"/>
          </a:p>
        </p:txBody>
      </p:sp>
      <p:pic>
        <p:nvPicPr>
          <p:cNvPr id="10" name="图片 9"/>
          <p:cNvPicPr>
            <a:picLocks noChangeAspect="1"/>
          </p:cNvPicPr>
          <p:nvPr/>
        </p:nvPicPr>
        <p:blipFill>
          <a:blip r:embed="rId3"/>
          <a:stretch>
            <a:fillRect/>
          </a:stretch>
        </p:blipFill>
        <p:spPr>
          <a:xfrm>
            <a:off x="541655" y="1143000"/>
            <a:ext cx="2136775" cy="1145540"/>
          </a:xfrm>
          <a:prstGeom prst="rect">
            <a:avLst/>
          </a:prstGeom>
        </p:spPr>
      </p:pic>
      <p:pic>
        <p:nvPicPr>
          <p:cNvPr id="13" name="图片 12"/>
          <p:cNvPicPr>
            <a:picLocks noChangeAspect="1"/>
          </p:cNvPicPr>
          <p:nvPr/>
        </p:nvPicPr>
        <p:blipFill>
          <a:blip r:embed="rId4"/>
          <a:stretch>
            <a:fillRect/>
          </a:stretch>
        </p:blipFill>
        <p:spPr>
          <a:xfrm>
            <a:off x="3733800" y="1447800"/>
            <a:ext cx="2724150" cy="571500"/>
          </a:xfrm>
          <a:prstGeom prst="rect">
            <a:avLst/>
          </a:prstGeom>
        </p:spPr>
      </p:pic>
      <p:pic>
        <p:nvPicPr>
          <p:cNvPr id="15" name="图片 14"/>
          <p:cNvPicPr>
            <a:picLocks noChangeAspect="1"/>
          </p:cNvPicPr>
          <p:nvPr/>
        </p:nvPicPr>
        <p:blipFill>
          <a:blip r:embed="rId5"/>
          <a:stretch>
            <a:fillRect/>
          </a:stretch>
        </p:blipFill>
        <p:spPr>
          <a:xfrm>
            <a:off x="7772400" y="1435735"/>
            <a:ext cx="2095500" cy="583565"/>
          </a:xfrm>
          <a:prstGeom prst="rect">
            <a:avLst/>
          </a:prstGeom>
        </p:spPr>
      </p:pic>
      <p:pic>
        <p:nvPicPr>
          <p:cNvPr id="17" name="图片 16"/>
          <p:cNvPicPr>
            <a:picLocks noChangeAspect="1"/>
          </p:cNvPicPr>
          <p:nvPr/>
        </p:nvPicPr>
        <p:blipFill>
          <a:blip r:embed="rId6"/>
          <a:stretch>
            <a:fillRect/>
          </a:stretch>
        </p:blipFill>
        <p:spPr>
          <a:xfrm>
            <a:off x="514985" y="3463925"/>
            <a:ext cx="2163445" cy="2834005"/>
          </a:xfrm>
          <a:prstGeom prst="rect">
            <a:avLst/>
          </a:prstGeom>
        </p:spPr>
      </p:pic>
      <p:sp>
        <p:nvSpPr>
          <p:cNvPr id="20" name="文本框 19"/>
          <p:cNvSpPr txBox="1"/>
          <p:nvPr/>
        </p:nvSpPr>
        <p:spPr>
          <a:xfrm>
            <a:off x="2971800" y="3505200"/>
            <a:ext cx="2289175" cy="2259965"/>
          </a:xfrm>
          <a:prstGeom prst="rect">
            <a:avLst/>
          </a:prstGeom>
          <a:noFill/>
        </p:spPr>
        <p:txBody>
          <a:bodyPr wrap="square" rtlCol="0" anchor="t">
            <a:noAutofit/>
          </a:bodyPr>
          <a:p>
            <a:pPr algn="just"/>
            <a:r>
              <a:rPr lang="en-US" altLang="zh-CN" sz="1200" dirty="0">
                <a:ea typeface="+mj-ea"/>
                <a:cs typeface="Arial" panose="020B0604020202020204" pitchFamily="34" charset="0"/>
                <a:sym typeface="+mn-ea"/>
              </a:rPr>
              <a:t>4. Edit the reagent information, input the name of the primary antibody. Both the name and short name must be filled in.  </a:t>
            </a:r>
            <a:endParaRPr lang="en-US" altLang="zh-CN" sz="1200" dirty="0">
              <a:ea typeface="+mj-ea"/>
              <a:cs typeface="Arial" panose="020B0604020202020204" pitchFamily="34" charset="0"/>
            </a:endParaRPr>
          </a:p>
          <a:p>
            <a:pPr algn="just"/>
            <a:r>
              <a:rPr lang="en-US" altLang="zh-CN" sz="1200" dirty="0">
                <a:ea typeface="+mj-ea"/>
                <a:cs typeface="Arial" panose="020B0604020202020204" pitchFamily="34" charset="0"/>
                <a:sym typeface="+mn-ea"/>
              </a:rPr>
              <a:t>Default staining protocol (**** Hospital).  </a:t>
            </a:r>
            <a:endParaRPr lang="en-US" altLang="zh-CN" sz="1200" dirty="0">
              <a:ea typeface="+mj-ea"/>
              <a:cs typeface="Arial" panose="020B0604020202020204" pitchFamily="34" charset="0"/>
            </a:endParaRPr>
          </a:p>
          <a:p>
            <a:pPr algn="just"/>
            <a:r>
              <a:rPr lang="en-US" altLang="zh-CN" sz="1200" dirty="0">
                <a:ea typeface="+mj-ea"/>
                <a:cs typeface="Arial" panose="020B0604020202020204" pitchFamily="34" charset="0"/>
                <a:sym typeface="+mn-ea"/>
              </a:rPr>
              <a:t>Retrieval method (select "Default HIER Protocol" as recommended by the antibody, retrieval time 20 minutes. For example, the EDTA alkaline retrieval procedure is: *Antigen Retrieval ER2 20min).</a:t>
            </a:r>
            <a:endParaRPr lang="en-US" altLang="zh-CN" sz="1200" dirty="0">
              <a:ea typeface="+mj-ea"/>
              <a:cs typeface="Arial" panose="020B0604020202020204" pitchFamily="34" charset="0"/>
              <a:sym typeface="+mn-ea"/>
            </a:endParaRPr>
          </a:p>
        </p:txBody>
      </p:sp>
      <p:pic>
        <p:nvPicPr>
          <p:cNvPr id="21" name="图片 20"/>
          <p:cNvPicPr>
            <a:picLocks noChangeAspect="1"/>
          </p:cNvPicPr>
          <p:nvPr/>
        </p:nvPicPr>
        <p:blipFill>
          <a:blip r:embed="rId7"/>
          <a:stretch>
            <a:fillRect/>
          </a:stretch>
        </p:blipFill>
        <p:spPr>
          <a:xfrm>
            <a:off x="5791200" y="3554730"/>
            <a:ext cx="5928995" cy="2743200"/>
          </a:xfrm>
          <a:prstGeom prst="rect">
            <a:avLst/>
          </a:prstGeom>
        </p:spPr>
      </p:pic>
      <p:sp>
        <p:nvSpPr>
          <p:cNvPr id="2" name="文本框 1"/>
          <p:cNvSpPr txBox="1"/>
          <p:nvPr/>
        </p:nvSpPr>
        <p:spPr>
          <a:xfrm>
            <a:off x="522605" y="2362200"/>
            <a:ext cx="2275205" cy="460375"/>
          </a:xfrm>
          <a:prstGeom prst="rect">
            <a:avLst/>
          </a:prstGeom>
          <a:noFill/>
        </p:spPr>
        <p:txBody>
          <a:bodyPr wrap="square" rtlCol="0" anchor="t">
            <a:spAutoFit/>
          </a:bodyPr>
          <a:p>
            <a:r>
              <a:rPr lang="en-US" altLang="zh-CN" sz="1200" dirty="0">
                <a:sym typeface="+mn-ea"/>
              </a:rPr>
              <a:t>1. Login the software,default password”123”</a:t>
            </a:r>
            <a:endParaRPr lang="en-US" altLang="zh-CN" sz="1200" dirty="0">
              <a:sym typeface="+mn-ea"/>
            </a:endParaRPr>
          </a:p>
        </p:txBody>
      </p:sp>
      <p:sp>
        <p:nvSpPr>
          <p:cNvPr id="3" name="文本框 2"/>
          <p:cNvSpPr txBox="1"/>
          <p:nvPr/>
        </p:nvSpPr>
        <p:spPr>
          <a:xfrm>
            <a:off x="3783965" y="2362200"/>
            <a:ext cx="2750185" cy="275590"/>
          </a:xfrm>
          <a:prstGeom prst="rect">
            <a:avLst/>
          </a:prstGeom>
          <a:noFill/>
        </p:spPr>
        <p:txBody>
          <a:bodyPr wrap="square" rtlCol="0" anchor="t">
            <a:spAutoFit/>
          </a:bodyPr>
          <a:p>
            <a:r>
              <a:rPr lang="en-US" altLang="zh-CN" sz="1200" dirty="0">
                <a:sym typeface="+mn-ea"/>
              </a:rPr>
              <a:t>2. Enter Reagent Management page</a:t>
            </a:r>
            <a:endParaRPr lang="en-US" altLang="zh-CN" sz="1200" dirty="0">
              <a:sym typeface="+mn-ea"/>
            </a:endParaRPr>
          </a:p>
        </p:txBody>
      </p:sp>
      <p:sp>
        <p:nvSpPr>
          <p:cNvPr id="5" name="文本框 4"/>
          <p:cNvSpPr txBox="1"/>
          <p:nvPr/>
        </p:nvSpPr>
        <p:spPr>
          <a:xfrm>
            <a:off x="7696200" y="2438400"/>
            <a:ext cx="3600450" cy="275590"/>
          </a:xfrm>
          <a:prstGeom prst="rect">
            <a:avLst/>
          </a:prstGeom>
          <a:noFill/>
        </p:spPr>
        <p:txBody>
          <a:bodyPr wrap="square" rtlCol="0" anchor="t">
            <a:spAutoFit/>
          </a:bodyPr>
          <a:p>
            <a:r>
              <a:rPr lang="en-US" altLang="zh-CN" sz="1200" dirty="0">
                <a:sym typeface="+mn-ea"/>
              </a:rPr>
              <a:t>3. Click “Add” button</a:t>
            </a:r>
            <a:endParaRPr lang="en-US" altLang="zh-CN" sz="1200" dirty="0">
              <a:sym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7646246" cy="470130"/>
            <a:chOff x="205" y="875"/>
            <a:chExt cx="2876"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8" name="文本框 7"/>
          <p:cNvSpPr txBox="1"/>
          <p:nvPr/>
        </p:nvSpPr>
        <p:spPr>
          <a:xfrm>
            <a:off x="762000" y="990600"/>
            <a:ext cx="6134735" cy="476250"/>
          </a:xfrm>
          <a:prstGeom prst="rect">
            <a:avLst/>
          </a:prstGeom>
          <a:noFill/>
        </p:spPr>
        <p:txBody>
          <a:bodyPr wrap="square" rtlCol="0">
            <a:noAutofit/>
          </a:bodyPr>
          <a:p>
            <a:r>
              <a:rPr lang="en-US" altLang="zh-CN" sz="1800" b="1"/>
              <a:t>Primary antibody bind with open container:</a:t>
            </a:r>
            <a:endParaRPr lang="en-US" altLang="zh-CN" sz="1800" b="1"/>
          </a:p>
          <a:p>
            <a:endParaRPr lang="en-US" altLang="zh-CN" sz="1800"/>
          </a:p>
        </p:txBody>
      </p:sp>
      <p:pic>
        <p:nvPicPr>
          <p:cNvPr id="9" name="图片 8"/>
          <p:cNvPicPr>
            <a:picLocks noChangeAspect="1"/>
          </p:cNvPicPr>
          <p:nvPr/>
        </p:nvPicPr>
        <p:blipFill>
          <a:blip r:embed="rId3"/>
          <a:stretch>
            <a:fillRect/>
          </a:stretch>
        </p:blipFill>
        <p:spPr>
          <a:xfrm>
            <a:off x="706755" y="3124200"/>
            <a:ext cx="3423285" cy="2099310"/>
          </a:xfrm>
          <a:prstGeom prst="rect">
            <a:avLst/>
          </a:prstGeom>
        </p:spPr>
      </p:pic>
      <p:pic>
        <p:nvPicPr>
          <p:cNvPr id="10" name="图片 9"/>
          <p:cNvPicPr>
            <a:picLocks noChangeAspect="1"/>
          </p:cNvPicPr>
          <p:nvPr/>
        </p:nvPicPr>
        <p:blipFill>
          <a:blip r:embed="rId4"/>
          <a:stretch>
            <a:fillRect/>
          </a:stretch>
        </p:blipFill>
        <p:spPr>
          <a:xfrm>
            <a:off x="7877175" y="3088005"/>
            <a:ext cx="3230245" cy="2135505"/>
          </a:xfrm>
          <a:prstGeom prst="rect">
            <a:avLst/>
          </a:prstGeom>
        </p:spPr>
      </p:pic>
      <p:pic>
        <p:nvPicPr>
          <p:cNvPr id="4" name="图片 3"/>
          <p:cNvPicPr>
            <a:picLocks noChangeAspect="1"/>
          </p:cNvPicPr>
          <p:nvPr/>
        </p:nvPicPr>
        <p:blipFill>
          <a:blip r:embed="rId5"/>
          <a:stretch>
            <a:fillRect/>
          </a:stretch>
        </p:blipFill>
        <p:spPr>
          <a:xfrm>
            <a:off x="4835525" y="3200400"/>
            <a:ext cx="2377440" cy="2099310"/>
          </a:xfrm>
          <a:prstGeom prst="rect">
            <a:avLst/>
          </a:prstGeom>
        </p:spPr>
      </p:pic>
      <p:sp>
        <p:nvSpPr>
          <p:cNvPr id="5" name="右箭头 4"/>
          <p:cNvSpPr/>
          <p:nvPr/>
        </p:nvSpPr>
        <p:spPr>
          <a:xfrm>
            <a:off x="4197350" y="3962400"/>
            <a:ext cx="612140" cy="48577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右箭头 5"/>
          <p:cNvSpPr/>
          <p:nvPr/>
        </p:nvSpPr>
        <p:spPr>
          <a:xfrm>
            <a:off x="7239000" y="4038600"/>
            <a:ext cx="612140" cy="48577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609600" y="5943600"/>
            <a:ext cx="10171430" cy="368300"/>
          </a:xfrm>
          <a:prstGeom prst="rect">
            <a:avLst/>
          </a:prstGeom>
          <a:noFill/>
        </p:spPr>
        <p:txBody>
          <a:bodyPr wrap="square" rtlCol="0" anchor="t">
            <a:spAutoFit/>
          </a:bodyPr>
          <a:p>
            <a:r>
              <a:rPr lang="en-US" altLang="zh-CN">
                <a:solidFill>
                  <a:srgbClr val="FF0000"/>
                </a:solidFill>
              </a:rPr>
              <a:t>After binding, please mark the primary antibody name on the open container by the mark pen.</a:t>
            </a:r>
            <a:endParaRPr lang="en-US" altLang="zh-CN">
              <a:solidFill>
                <a:srgbClr val="FF0000"/>
              </a:solidFill>
            </a:endParaRPr>
          </a:p>
        </p:txBody>
      </p:sp>
      <p:sp>
        <p:nvSpPr>
          <p:cNvPr id="2" name="文本框 1"/>
          <p:cNvSpPr txBox="1"/>
          <p:nvPr/>
        </p:nvSpPr>
        <p:spPr>
          <a:xfrm>
            <a:off x="838200" y="1524000"/>
            <a:ext cx="10125710" cy="1014730"/>
          </a:xfrm>
          <a:prstGeom prst="rect">
            <a:avLst/>
          </a:prstGeom>
          <a:noFill/>
        </p:spPr>
        <p:txBody>
          <a:bodyPr wrap="square" rtlCol="0" anchor="t">
            <a:spAutoFit/>
          </a:bodyPr>
          <a:p>
            <a:r>
              <a:rPr lang="en-US" altLang="zh-CN" sz="1200" dirty="0">
                <a:sym typeface="+mn-ea"/>
              </a:rPr>
              <a:t>Enter “Reagent List” page,click Input ID,Manually input the long barcode or use the scanner directly scan the registration code on the open container. </a:t>
            </a:r>
            <a:endParaRPr lang="en-US" altLang="zh-CN" sz="1200" dirty="0">
              <a:sym typeface="+mn-ea"/>
            </a:endParaRPr>
          </a:p>
          <a:p>
            <a:endParaRPr lang="en-US" altLang="zh-CN" sz="1200" dirty="0">
              <a:sym typeface="+mn-ea"/>
            </a:endParaRPr>
          </a:p>
          <a:p>
            <a:r>
              <a:rPr lang="en-US" altLang="zh-CN" sz="1200" dirty="0">
                <a:sym typeface="+mn-ea"/>
              </a:rPr>
              <a:t>Select the antibody from the drop-list,input the validity information, then click “OK” to save the settings.</a:t>
            </a:r>
            <a:endParaRPr lang="en-US" altLang="zh-CN" sz="1200" dirty="0"/>
          </a:p>
          <a:p>
            <a:endParaRPr lang="en-US" altLang="zh-CN" sz="1200" dirty="0">
              <a:sym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7646246" cy="470130"/>
            <a:chOff x="205" y="875"/>
            <a:chExt cx="2876"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a:t>
              </a: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11" name="文本框 10"/>
          <p:cNvSpPr txBox="1"/>
          <p:nvPr/>
        </p:nvSpPr>
        <p:spPr>
          <a:xfrm>
            <a:off x="533400" y="4848225"/>
            <a:ext cx="9659620" cy="368300"/>
          </a:xfrm>
          <a:prstGeom prst="rect">
            <a:avLst/>
          </a:prstGeom>
          <a:noFill/>
        </p:spPr>
        <p:txBody>
          <a:bodyPr wrap="square" rtlCol="0" anchor="t">
            <a:spAutoFit/>
          </a:bodyPr>
          <a:p>
            <a:endParaRPr lang="zh-CN" altLang="en-US"/>
          </a:p>
        </p:txBody>
      </p:sp>
      <p:pic>
        <p:nvPicPr>
          <p:cNvPr id="7" name="图片 6"/>
          <p:cNvPicPr>
            <a:picLocks noChangeAspect="1"/>
          </p:cNvPicPr>
          <p:nvPr/>
        </p:nvPicPr>
        <p:blipFill>
          <a:blip r:embed="rId3"/>
          <a:stretch>
            <a:fillRect/>
          </a:stretch>
        </p:blipFill>
        <p:spPr>
          <a:xfrm>
            <a:off x="3276600" y="2341880"/>
            <a:ext cx="3656965" cy="3835400"/>
          </a:xfrm>
          <a:prstGeom prst="rect">
            <a:avLst/>
          </a:prstGeom>
        </p:spPr>
      </p:pic>
      <p:pic>
        <p:nvPicPr>
          <p:cNvPr id="13" name="图片 12"/>
          <p:cNvPicPr>
            <a:picLocks noChangeAspect="1"/>
          </p:cNvPicPr>
          <p:nvPr/>
        </p:nvPicPr>
        <p:blipFill>
          <a:blip r:embed="rId4"/>
          <a:stretch>
            <a:fillRect/>
          </a:stretch>
        </p:blipFill>
        <p:spPr>
          <a:xfrm>
            <a:off x="7466965" y="2341880"/>
            <a:ext cx="3800475" cy="2232660"/>
          </a:xfrm>
          <a:prstGeom prst="rect">
            <a:avLst/>
          </a:prstGeom>
        </p:spPr>
      </p:pic>
      <p:pic>
        <p:nvPicPr>
          <p:cNvPr id="14" name="图片 13"/>
          <p:cNvPicPr>
            <a:picLocks noChangeAspect="1"/>
          </p:cNvPicPr>
          <p:nvPr/>
        </p:nvPicPr>
        <p:blipFill>
          <a:blip r:embed="rId5"/>
          <a:stretch>
            <a:fillRect/>
          </a:stretch>
        </p:blipFill>
        <p:spPr>
          <a:xfrm>
            <a:off x="404495" y="2341880"/>
            <a:ext cx="2515235" cy="1523365"/>
          </a:xfrm>
          <a:prstGeom prst="rect">
            <a:avLst/>
          </a:prstGeom>
        </p:spPr>
      </p:pic>
      <p:sp>
        <p:nvSpPr>
          <p:cNvPr id="8" name="文本框 7"/>
          <p:cNvSpPr txBox="1"/>
          <p:nvPr/>
        </p:nvSpPr>
        <p:spPr>
          <a:xfrm>
            <a:off x="609600" y="1143000"/>
            <a:ext cx="6134735" cy="476250"/>
          </a:xfrm>
          <a:prstGeom prst="rect">
            <a:avLst/>
          </a:prstGeom>
          <a:noFill/>
        </p:spPr>
        <p:txBody>
          <a:bodyPr wrap="square" rtlCol="0">
            <a:noAutofit/>
          </a:bodyPr>
          <a:p>
            <a:r>
              <a:rPr lang="en-US" altLang="zh-CN" sz="1800" b="1"/>
              <a:t>Add detection system reagent kit into the system.</a:t>
            </a:r>
            <a:endParaRPr lang="zh-CN" altLang="en-US" sz="1800" b="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7646246" cy="470130"/>
            <a:chOff x="205" y="875"/>
            <a:chExt cx="2876"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 2.Check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8" name="文本框 7"/>
          <p:cNvSpPr txBox="1"/>
          <p:nvPr/>
        </p:nvSpPr>
        <p:spPr>
          <a:xfrm>
            <a:off x="914400" y="1014095"/>
            <a:ext cx="10024745" cy="922020"/>
          </a:xfrm>
          <a:prstGeom prst="rect">
            <a:avLst/>
          </a:prstGeom>
          <a:noFill/>
        </p:spPr>
        <p:txBody>
          <a:bodyPr wrap="square" rtlCol="0">
            <a:spAutoFit/>
          </a:bodyPr>
          <a:p>
            <a:r>
              <a:rPr lang="en-US" altLang="zh-CN" sz="1800"/>
              <a:t>  Goto “Protocol management ”             page.  Check if the built-in protocol whose name start with a asterisk(*) is suitable for your experiment. If not, you can click “Add” to set a new protocol or click “Copy” to adjust the built-in protocol to generate a new protocol.</a:t>
            </a:r>
            <a:endParaRPr lang="zh-CN" altLang="en-US" sz="1800"/>
          </a:p>
        </p:txBody>
      </p:sp>
      <p:pic>
        <p:nvPicPr>
          <p:cNvPr id="14" name="图片 13"/>
          <p:cNvPicPr>
            <a:picLocks noChangeAspect="1"/>
          </p:cNvPicPr>
          <p:nvPr/>
        </p:nvPicPr>
        <p:blipFill>
          <a:blip r:embed="rId3"/>
          <a:stretch>
            <a:fillRect/>
          </a:stretch>
        </p:blipFill>
        <p:spPr>
          <a:xfrm>
            <a:off x="934720" y="2362200"/>
            <a:ext cx="3853180" cy="1838325"/>
          </a:xfrm>
          <a:prstGeom prst="rect">
            <a:avLst/>
          </a:prstGeom>
        </p:spPr>
      </p:pic>
      <p:pic>
        <p:nvPicPr>
          <p:cNvPr id="2" name="CNT300 how to copy and create a new staining protocol">
            <a:hlinkClick r:id="" action="ppaction://media"/>
          </p:cNvPr>
          <p:cNvPicPr/>
          <p:nvPr>
            <a:videoFile r:link="rId4"/>
            <p:extLst>
              <p:ext uri="{DAA4B4D4-6D71-4841-9C94-3DE7FCFB9230}">
                <p14:media xmlns:p14="http://schemas.microsoft.com/office/powerpoint/2010/main" r:embed="rId5"/>
              </p:ext>
            </p:extLst>
          </p:nvPr>
        </p:nvPicPr>
        <p:blipFill>
          <a:blip r:embed="rId6"/>
          <a:stretch>
            <a:fillRect/>
          </a:stretch>
        </p:blipFill>
        <p:spPr>
          <a:xfrm>
            <a:off x="5410200" y="2367280"/>
            <a:ext cx="6084570" cy="3729990"/>
          </a:xfrm>
          <a:prstGeom prst="rect">
            <a:avLst/>
          </a:prstGeom>
        </p:spPr>
      </p:pic>
      <p:pic>
        <p:nvPicPr>
          <p:cNvPr id="3" name="图片 2"/>
          <p:cNvPicPr>
            <a:picLocks noChangeAspect="1"/>
          </p:cNvPicPr>
          <p:nvPr/>
        </p:nvPicPr>
        <p:blipFill>
          <a:blip r:embed="rId7"/>
          <a:stretch>
            <a:fillRect/>
          </a:stretch>
        </p:blipFill>
        <p:spPr>
          <a:xfrm>
            <a:off x="4191000" y="914400"/>
            <a:ext cx="749300" cy="438150"/>
          </a:xfrm>
          <a:prstGeom prst="rect">
            <a:avLst/>
          </a:prstGeom>
        </p:spPr>
      </p:pic>
      <p:sp>
        <p:nvSpPr>
          <p:cNvPr id="4" name="文本框 3"/>
          <p:cNvSpPr txBox="1"/>
          <p:nvPr/>
        </p:nvSpPr>
        <p:spPr>
          <a:xfrm>
            <a:off x="854710" y="4495800"/>
            <a:ext cx="4085590" cy="784225"/>
          </a:xfrm>
          <a:prstGeom prst="rect">
            <a:avLst/>
          </a:prstGeom>
          <a:noFill/>
        </p:spPr>
        <p:txBody>
          <a:bodyPr wrap="square" rtlCol="0" anchor="t">
            <a:noAutofit/>
          </a:bodyPr>
          <a:p>
            <a:r>
              <a:rPr lang="en-US" altLang="zh-CN" sz="1200" dirty="0">
                <a:sym typeface="+mn-ea"/>
              </a:rPr>
              <a:t>Adjust the Name and short name and relative paramters (such as incubation time), then click “Save” to generate a new one.</a:t>
            </a:r>
            <a:endParaRPr lang="en-US" altLang="zh-CN" sz="1200" dirty="0">
              <a:sym typeface="+mn-ea"/>
            </a:endParaRPr>
          </a:p>
        </p:txBody>
      </p:sp>
    </p:spTree>
  </p:cSld>
  <p:clrMapOvr>
    <a:masterClrMapping/>
  </p:clrMapOvr>
  <p:timing>
    <p:tnLst>
      <p:par>
        <p:cTn id="1" dur="indefinite" restart="never" nodeType="tmRoot">
          <p:childTnLst>
            <p:video fullScrn="0">
              <p:cMediaNode>
                <p:cTn id="2" fill="hold" display="1">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5529969" cy="470130"/>
            <a:chOff x="205" y="875"/>
            <a:chExt cx="2080"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8" name="文本框 7"/>
          <p:cNvSpPr txBox="1"/>
          <p:nvPr/>
        </p:nvSpPr>
        <p:spPr>
          <a:xfrm>
            <a:off x="857250" y="990600"/>
            <a:ext cx="10024745" cy="645160"/>
          </a:xfrm>
          <a:prstGeom prst="rect">
            <a:avLst/>
          </a:prstGeom>
          <a:noFill/>
        </p:spPr>
        <p:txBody>
          <a:bodyPr wrap="square" rtlCol="0">
            <a:spAutoFit/>
          </a:bodyPr>
          <a:p>
            <a:r>
              <a:rPr lang="en-US" altLang="zh-CN" sz="1800"/>
              <a:t>3.1   Goto “Slide Management ” page.  Click “Add Case” to create a new case. Then input the “Case ID”  and set  the “ Preparation” and other details, Click “OK” .</a:t>
            </a:r>
            <a:endParaRPr lang="zh-CN" altLang="en-US" sz="1800"/>
          </a:p>
        </p:txBody>
      </p:sp>
      <p:pic>
        <p:nvPicPr>
          <p:cNvPr id="4" name="图片 3"/>
          <p:cNvPicPr>
            <a:picLocks noChangeAspect="1"/>
          </p:cNvPicPr>
          <p:nvPr/>
        </p:nvPicPr>
        <p:blipFill>
          <a:blip r:embed="rId3"/>
          <a:stretch>
            <a:fillRect/>
          </a:stretch>
        </p:blipFill>
        <p:spPr>
          <a:xfrm>
            <a:off x="1066800" y="1753235"/>
            <a:ext cx="4494530" cy="3387725"/>
          </a:xfrm>
          <a:prstGeom prst="rect">
            <a:avLst/>
          </a:prstGeom>
        </p:spPr>
      </p:pic>
      <p:pic>
        <p:nvPicPr>
          <p:cNvPr id="6" name="图片 5"/>
          <p:cNvPicPr>
            <a:picLocks noChangeAspect="1"/>
          </p:cNvPicPr>
          <p:nvPr/>
        </p:nvPicPr>
        <p:blipFill>
          <a:blip r:embed="rId4"/>
          <a:stretch>
            <a:fillRect/>
          </a:stretch>
        </p:blipFill>
        <p:spPr>
          <a:xfrm>
            <a:off x="5791200" y="1828800"/>
            <a:ext cx="4168140" cy="330771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5529969" cy="470130"/>
            <a:chOff x="205" y="875"/>
            <a:chExt cx="2080"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2"/>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922020"/>
          </a:xfrm>
          <a:prstGeom prst="rect">
            <a:avLst/>
          </a:prstGeom>
          <a:noFill/>
        </p:spPr>
        <p:txBody>
          <a:bodyPr wrap="square" rtlCol="0">
            <a:spAutoFit/>
          </a:bodyPr>
          <a:p>
            <a:r>
              <a:rPr lang="en-US" altLang="zh-CN" sz="1800"/>
              <a:t>3.2   Select one case added, then click “Add Slide” on the upper right. Select primary antibody from the “Mark1”option and set other parameters according to the protocol you are going to use. Click “Add Slide” to create a slide. Repeat to add more.</a:t>
            </a:r>
            <a:endParaRPr lang="zh-CN" altLang="en-US" sz="1800"/>
          </a:p>
        </p:txBody>
      </p:sp>
      <p:pic>
        <p:nvPicPr>
          <p:cNvPr id="4" name="图片 3"/>
          <p:cNvPicPr>
            <a:picLocks noChangeAspect="1"/>
          </p:cNvPicPr>
          <p:nvPr/>
        </p:nvPicPr>
        <p:blipFill>
          <a:blip r:embed="rId3"/>
          <a:stretch>
            <a:fillRect/>
          </a:stretch>
        </p:blipFill>
        <p:spPr>
          <a:xfrm>
            <a:off x="1212215" y="1981200"/>
            <a:ext cx="8562975" cy="4708525"/>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1.xml><?xml version="1.0" encoding="utf-8"?>
<p:tagLst xmlns:p="http://schemas.openxmlformats.org/presentationml/2006/main">
  <p:tag name="PA" val="v3.2.0"/>
</p:tagLst>
</file>

<file path=ppt/tags/tag12.xml><?xml version="1.0" encoding="utf-8"?>
<p:tagLst xmlns:p="http://schemas.openxmlformats.org/presentationml/2006/main">
  <p:tag name="PA" val="v3.2.0"/>
</p:tagLst>
</file>

<file path=ppt/tags/tag13.xml><?xml version="1.0" encoding="utf-8"?>
<p:tagLst xmlns:p="http://schemas.openxmlformats.org/presentationml/2006/main">
  <p:tag name="PA" val="v3.2.0"/>
</p:tagLst>
</file>

<file path=ppt/tags/tag14.xml><?xml version="1.0" encoding="utf-8"?>
<p:tagLst xmlns:p="http://schemas.openxmlformats.org/presentationml/2006/main">
  <p:tag name="PA" val="v3.2.0"/>
</p:tagLst>
</file>

<file path=ppt/tags/tag15.xml><?xml version="1.0" encoding="utf-8"?>
<p:tagLst xmlns:p="http://schemas.openxmlformats.org/presentationml/2006/main">
  <p:tag name="PA" val="v3.2.0"/>
</p:tagLst>
</file>

<file path=ppt/tags/tag16.xml><?xml version="1.0" encoding="utf-8"?>
<p:tagLst xmlns:p="http://schemas.openxmlformats.org/presentationml/2006/main">
  <p:tag name="PA" val="v3.2.0"/>
</p:tagLst>
</file>

<file path=ppt/tags/tag17.xml><?xml version="1.0" encoding="utf-8"?>
<p:tagLst xmlns:p="http://schemas.openxmlformats.org/presentationml/2006/main">
  <p:tag name="PA" val="v3.2.0"/>
</p:tagLst>
</file>

<file path=ppt/tags/tag18.xml><?xml version="1.0" encoding="utf-8"?>
<p:tagLst xmlns:p="http://schemas.openxmlformats.org/presentationml/2006/main">
  <p:tag name="PA" val="v3.2.0"/>
</p:tagLst>
</file>

<file path=ppt/tags/tag19.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PA" val="v3.2.0"/>
</p:tagLst>
</file>

<file path=ppt/tags/tag22.xml><?xml version="1.0" encoding="utf-8"?>
<p:tagLst xmlns:p="http://schemas.openxmlformats.org/presentationml/2006/main">
  <p:tag name="PA" val="v3.2.0"/>
</p:tagLst>
</file>

<file path=ppt/tags/tag23.xml><?xml version="1.0" encoding="utf-8"?>
<p:tagLst xmlns:p="http://schemas.openxmlformats.org/presentationml/2006/main">
  <p:tag name="PA" val="v3.2.0"/>
</p:tagLst>
</file>

<file path=ppt/tags/tag24.xml><?xml version="1.0" encoding="utf-8"?>
<p:tagLst xmlns:p="http://schemas.openxmlformats.org/presentationml/2006/main">
  <p:tag name="KSO_WM_MEDIACOVER_FLAG" val="1"/>
  <p:tag name="KSO_WM_UNIT_MEDIACOVER_BTN_STATE" val="1"/>
  <p:tag name="KSO_WM_UNIT_MEDIACOVER_BTNRECT" val="0*0*0*0"/>
</p:tagLst>
</file>

<file path=ppt/tags/tag25.xml><?xml version="1.0" encoding="utf-8"?>
<p:tagLst xmlns:p="http://schemas.openxmlformats.org/presentationml/2006/main">
  <p:tag name="PA" val="v3.2.0"/>
</p:tagLst>
</file>

<file path=ppt/tags/tag26.xml><?xml version="1.0" encoding="utf-8"?>
<p:tagLst xmlns:p="http://schemas.openxmlformats.org/presentationml/2006/main">
  <p:tag name="PA" val="v3.2.0"/>
</p:tagLst>
</file>

<file path=ppt/tags/tag27.xml><?xml version="1.0" encoding="utf-8"?>
<p:tagLst xmlns:p="http://schemas.openxmlformats.org/presentationml/2006/main">
  <p:tag name="PA" val="v3.2.0"/>
</p:tagLst>
</file>

<file path=ppt/tags/tag28.xml><?xml version="1.0" encoding="utf-8"?>
<p:tagLst xmlns:p="http://schemas.openxmlformats.org/presentationml/2006/main">
  <p:tag name="PA" val="v3.2.0"/>
</p:tagLst>
</file>

<file path=ppt/tags/tag29.xml><?xml version="1.0" encoding="utf-8"?>
<p:tagLst xmlns:p="http://schemas.openxmlformats.org/presentationml/2006/main">
  <p:tag name="PA" val="v3.2.0"/>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PA" val="v3.2.0"/>
</p:tagLst>
</file>

<file path=ppt/tags/tag31.xml><?xml version="1.0" encoding="utf-8"?>
<p:tagLst xmlns:p="http://schemas.openxmlformats.org/presentationml/2006/main">
  <p:tag name="PA" val="v3.2.0"/>
</p:tagLst>
</file>

<file path=ppt/tags/tag32.xml><?xml version="1.0" encoding="utf-8"?>
<p:tagLst xmlns:p="http://schemas.openxmlformats.org/presentationml/2006/main">
  <p:tag name="PA" val="v3.2.0"/>
</p:tagLst>
</file>

<file path=ppt/tags/tag33.xml><?xml version="1.0" encoding="utf-8"?>
<p:tagLst xmlns:p="http://schemas.openxmlformats.org/presentationml/2006/main">
  <p:tag name="PA" val="v3.2.0"/>
</p:tagLst>
</file>

<file path=ppt/tags/tag34.xml><?xml version="1.0" encoding="utf-8"?>
<p:tagLst xmlns:p="http://schemas.openxmlformats.org/presentationml/2006/main">
  <p:tag name="PA" val="v3.2.0"/>
</p:tagLst>
</file>

<file path=ppt/tags/tag35.xml><?xml version="1.0" encoding="utf-8"?>
<p:tagLst xmlns:p="http://schemas.openxmlformats.org/presentationml/2006/main">
  <p:tag name="PA" val="v3.2.0"/>
</p:tagLst>
</file>

<file path=ppt/tags/tag36.xml><?xml version="1.0" encoding="utf-8"?>
<p:tagLst xmlns:p="http://schemas.openxmlformats.org/presentationml/2006/main">
  <p:tag name="PA" val="v3.2.0"/>
</p:tagLst>
</file>

<file path=ppt/tags/tag37.xml><?xml version="1.0" encoding="utf-8"?>
<p:tagLst xmlns:p="http://schemas.openxmlformats.org/presentationml/2006/main">
  <p:tag name="PA" val="v3.2.0"/>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PA" val="v3.2.0"/>
</p:tagLst>
</file>

<file path=ppt/tags/tag41.xml><?xml version="1.0" encoding="utf-8"?>
<p:tagLst xmlns:p="http://schemas.openxmlformats.org/presentationml/2006/main">
  <p:tag name="KSO_WPP_MARK_KEY" val="e8916b5b-8d4c-4085-aa99-ae5d89773bb6"/>
  <p:tag name="COMMONDATA" val="eyJoZGlkIjoiNmE4YWE2NWM2NjkyMzUxOGRkNDNkNjJlMmYxYjJlZDkifQ=="/>
</p:tagLst>
</file>

<file path=ppt/tags/tag5.xml><?xml version="1.0" encoding="utf-8"?>
<p:tagLst xmlns:p="http://schemas.openxmlformats.org/presentationml/2006/main">
  <p:tag name="PA" val="v3.2.0"/>
</p:tagLst>
</file>

<file path=ppt/tags/tag6.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heme/theme1.xml><?xml version="1.0" encoding="utf-8"?>
<a:theme xmlns:a="http://schemas.openxmlformats.org/drawingml/2006/main" name="1_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6483</Words>
  <Application>WPS 演示</Application>
  <PresentationFormat>自定义</PresentationFormat>
  <Paragraphs>154</Paragraphs>
  <Slides>19</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19</vt:i4>
      </vt:variant>
    </vt:vector>
  </HeadingPairs>
  <TitlesOfParts>
    <vt:vector size="33" baseType="lpstr">
      <vt:lpstr>Arial</vt:lpstr>
      <vt:lpstr>宋体</vt:lpstr>
      <vt:lpstr>Wingdings</vt:lpstr>
      <vt:lpstr>Calibri Light</vt:lpstr>
      <vt:lpstr>等线 Light</vt:lpstr>
      <vt:lpstr>微软雅黑</vt:lpstr>
      <vt:lpstr>字魂154号-锐艺黑</vt:lpstr>
      <vt:lpstr>黑体</vt:lpstr>
      <vt:lpstr>字魂105号-简雅黑</vt:lpstr>
      <vt:lpstr>Times New Roman</vt:lpstr>
      <vt:lpstr>等线</vt:lpstr>
      <vt:lpstr>Calibri</vt:lpstr>
      <vt:lpstr>Arial Unicode MS</vt:lpstr>
      <vt:lpstr>1_Network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Eric</cp:lastModifiedBy>
  <cp:revision>895</cp:revision>
  <dcterms:created xsi:type="dcterms:W3CDTF">2015-10-26T13:53:00Z</dcterms:created>
  <dcterms:modified xsi:type="dcterms:W3CDTF">2025-11-10T13:33:50Z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2052-12.1.0.23542</vt:lpwstr>
  </property>
  <property fmtid="{D5CDD505-2E9C-101B-9397-08002B2CF9AE}" pid="4" name="ICV">
    <vt:lpwstr>F53CC838F47041DB8F6EFD94C3E87A3E</vt:lpwstr>
  </property>
</Properties>
</file>